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4"/>
    <p:sldMasterId id="2147483672" r:id="rId5"/>
  </p:sldMasterIdLst>
  <p:notesMasterIdLst>
    <p:notesMasterId r:id="rId5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302"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9003F8-9CED-4EC1-9246-5E31F20DA856}">
  <a:tblStyle styleId="{329003F8-9CED-4EC1-9246-5E31F20DA856}"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18c162def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18c162def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49480b4c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49480b4c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guides students through dissection and taping it down to the lab sheet.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e85d270b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0e85d270b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can quickly practice students identifying parts of a flower.  Answers are animated. Students can work with their science group or a partner to practice identifying the flower parts.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0781cb2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00781cb2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Sometimes the parts are not very obvious. Some flowers have multiple pistils (stigma/style/ovary) along with their many stamens (anthers/filaments.)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0e85d270b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0e85d270b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revisits questions posted before video and leads class discussion on student responses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d05da790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d05da790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Bees depend on flowers for nectar and pollen, and in some cases, floral oils. Nectar provides energy, and pollen provides needed protein and nutrients. Bees move a lot of nectar and pollen around in their ecosystems.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20eed6b85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20eed6b85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Students watch video to learn about pollination </a:t>
            </a:r>
            <a:r>
              <a:rPr lang="en" dirty="0" smtClean="0"/>
              <a:t>(Click on embedded video</a:t>
            </a:r>
            <a:r>
              <a:rPr lang="en" baseline="0" dirty="0" smtClean="0"/>
              <a:t> in slide show mode or follow link from Pollination Explained to the You Tube link: </a:t>
            </a:r>
            <a:r>
              <a:rPr lang="en-US" baseline="0" dirty="0" smtClean="0"/>
              <a:t>https://www.youtube.com/watch?v=Dfvyoir_SCY&amp;t=2s). </a:t>
            </a:r>
            <a:r>
              <a:rPr lang="en" dirty="0" smtClean="0"/>
              <a:t>Teacher leads class discussion about what students noticed and are wondering using vocabulary from next slide.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20eed6b85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20eed6b85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Teacher </a:t>
            </a:r>
            <a:r>
              <a:rPr lang="en" dirty="0"/>
              <a:t>introduces vocabulary words pollination and cross-pollination. </a:t>
            </a:r>
            <a:r>
              <a:rPr lang="en" sz="1200" dirty="0">
                <a:solidFill>
                  <a:schemeClr val="dk1"/>
                </a:solidFill>
              </a:rPr>
              <a:t>Pollination, the transfer of pollen from an anther to a stigma, leads to seed production. Cross-pollination is the transfer of pollen from the anther of a plant to the stigma of the flower of </a:t>
            </a:r>
            <a:r>
              <a:rPr lang="en" sz="1200" u="sng" dirty="0">
                <a:solidFill>
                  <a:schemeClr val="dk1"/>
                </a:solidFill>
              </a:rPr>
              <a:t>another</a:t>
            </a:r>
            <a:r>
              <a:rPr lang="en" sz="1200" dirty="0">
                <a:solidFill>
                  <a:schemeClr val="dk1"/>
                </a:solidFill>
              </a:rPr>
              <a:t> plant. Self-pollination is the transfer of pollen from the anther of a flower to the stigma of the same flower of another flower of the </a:t>
            </a:r>
            <a:r>
              <a:rPr lang="en" sz="1200" u="sng" dirty="0">
                <a:solidFill>
                  <a:schemeClr val="dk1"/>
                </a:solidFill>
              </a:rPr>
              <a:t>same</a:t>
            </a:r>
            <a:r>
              <a:rPr lang="en" sz="1200" dirty="0">
                <a:solidFill>
                  <a:schemeClr val="dk1"/>
                </a:solidFill>
              </a:rPr>
              <a:t> plant. Wisconsin Fast Plants™ DO NOT self-pollinate, so they need to be cross-pollinated by pollinators or by hand. When pollen lands on the stigma, a pollen tube grows through the style to reach the egg and allows for fertilization and the development of fruit and seeds.  </a:t>
            </a:r>
            <a:endParaRPr dirty="0"/>
          </a:p>
        </p:txBody>
      </p:sp>
    </p:spTree>
    <p:extLst>
      <p:ext uri="{BB962C8B-B14F-4D97-AF65-F5344CB8AC3E}">
        <p14:creationId xmlns:p14="http://schemas.microsoft.com/office/powerpoint/2010/main" val="1480886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1fd408248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31fd408248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Students watch video to learn about fertilization</a:t>
            </a:r>
            <a:r>
              <a:rPr lang="en" dirty="0" smtClean="0">
                <a:solidFill>
                  <a:schemeClr val="dk1"/>
                </a:solidFill>
              </a:rPr>
              <a:t>. Play in slide show mode by clicking Science Sauce Flower Fertilization</a:t>
            </a:r>
            <a:r>
              <a:rPr lang="en" baseline="0" dirty="0" smtClean="0">
                <a:solidFill>
                  <a:schemeClr val="dk1"/>
                </a:solidFill>
              </a:rPr>
              <a:t> Link (or follow this You Tube link: </a:t>
            </a:r>
            <a:r>
              <a:rPr lang="en-US" baseline="0" dirty="0" smtClean="0">
                <a:solidFill>
                  <a:schemeClr val="dk1"/>
                </a:solidFill>
              </a:rPr>
              <a:t>https://www.youtube.com/watch?app=desktop&amp;si=mskRtJu0NySRpXHR&amp;t=1&amp;v=8Y5BRMCo-00&amp;feature=youtu.be)</a:t>
            </a:r>
            <a:r>
              <a:rPr lang="en" dirty="0" smtClean="0">
                <a:solidFill>
                  <a:schemeClr val="dk1"/>
                </a:solidFill>
              </a:rPr>
              <a:t> </a:t>
            </a:r>
            <a:r>
              <a:rPr lang="en" dirty="0">
                <a:solidFill>
                  <a:schemeClr val="dk1"/>
                </a:solidFill>
              </a:rPr>
              <a:t>Teacher leads class discussion about what students noticed and wondered and introduces vocabulary word Fertilization. (Fertilization is spelled with an “s” in British English.)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1fd40824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1fd40824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discuss why it is important to know the species on the planet.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31fd408248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31fd408248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we must know what species are on the planet because we talk about species all the time.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1fd40824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31fd40824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Need post-it notes and Wonder Wall area,</a:t>
            </a:r>
            <a:r>
              <a:rPr lang="en" sz="1200" b="1" dirty="0">
                <a:solidFill>
                  <a:schemeClr val="dk1"/>
                </a:solidFill>
              </a:rPr>
              <a:t> </a:t>
            </a:r>
            <a:r>
              <a:rPr lang="en" dirty="0">
                <a:solidFill>
                  <a:schemeClr val="dk1"/>
                </a:solidFill>
              </a:rPr>
              <a:t>Driving Questions remain posted</a:t>
            </a:r>
            <a:r>
              <a:rPr lang="en" sz="1200" dirty="0">
                <a:solidFill>
                  <a:schemeClr val="dk1"/>
                </a:solidFill>
              </a:rPr>
              <a:t>,</a:t>
            </a:r>
            <a:r>
              <a:rPr lang="en" sz="1200" b="1" dirty="0">
                <a:solidFill>
                  <a:schemeClr val="dk1"/>
                </a:solidFill>
              </a:rPr>
              <a:t> </a:t>
            </a:r>
            <a:r>
              <a:rPr lang="en" dirty="0">
                <a:solidFill>
                  <a:schemeClr val="dk1"/>
                </a:solidFill>
              </a:rPr>
              <a:t>Students watch the Desert Museum video comparing corn, chilies, squash, and beans of today to their ancient, wild relatives</a:t>
            </a:r>
            <a:r>
              <a:rPr lang="en" dirty="0" smtClean="0">
                <a:solidFill>
                  <a:schemeClr val="dk1"/>
                </a:solidFill>
              </a:rPr>
              <a:t>. Click</a:t>
            </a:r>
            <a:r>
              <a:rPr lang="en" baseline="0" dirty="0" smtClean="0">
                <a:solidFill>
                  <a:schemeClr val="dk1"/>
                </a:solidFill>
              </a:rPr>
              <a:t> on link </a:t>
            </a:r>
            <a:r>
              <a:rPr lang="en-US" baseline="0" dirty="0" smtClean="0">
                <a:solidFill>
                  <a:schemeClr val="dk1"/>
                </a:solidFill>
              </a:rPr>
              <a:t>in slide show mode (it is for this link: https://www.youtube.com/watch?v=eJfp1fhNzOM) or the embedded video on the screen. </a:t>
            </a:r>
            <a:r>
              <a:rPr lang="en" dirty="0" smtClean="0">
                <a:solidFill>
                  <a:schemeClr val="dk1"/>
                </a:solidFill>
              </a:rPr>
              <a:t>Students </a:t>
            </a:r>
            <a:r>
              <a:rPr lang="en" dirty="0">
                <a:solidFill>
                  <a:schemeClr val="dk1"/>
                </a:solidFill>
              </a:rPr>
              <a:t>write their wonderings on a post-it.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1fd408248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31fd408248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discusses what biodiversity is and its importance. Biodiversity - the varieties of living things - provides all kinds of services that we depend on (think of the oxygen you breathe or the soil aeration that ants provide so that plant roots can drink rain water more easily). And biodiversity is the source of so many products that we depend on, from food, to textiles, to shelter, to medicines. We need biodiversity! And having a diversity of traits within and among species is important. Teacher should again address that having a variety of traits within a species allows the species to survive under different environmental conditions and thus keep providing all of these services.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1fd40824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1fd40824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leads class to see importance of knowing species for conservation efforts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1fd408248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1fd408248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then leads students to decide that if variation of traits makes it so difficult to identify species, scientists must rely on something other than traits. </a:t>
            </a:r>
            <a:r>
              <a:rPr lang="en"/>
              <a:t>Have students brainstorm and think of other ways to identify species that would be scientifically reliable and accurate.  If students don’t think of DNA - teacher will have to lead them there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1fd408248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31fd408248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introduces Tucson Bee Collaborative.  Teacher may ask students what a “collaborative” 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1fd408248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31fd408248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Goal of TBC to better understand and identify our native bees.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315493f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315493f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Tucson Bee Collaborative efforts to document the Sonoran Desert’s Bee Biodiversity. Most recent estimates indicate that there are more than 1000 native bee species in the Sonoran Desert Region. We are a bee hotspot! We don’t even know which species are all here! This is where the work on the Tucson Bee Collaborative comes in.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1fd40824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1fd40824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Students to Tucson Bee Collaborative website.  Ensure students understand the “collaborative” partners are the UofA, ASDM, and PCC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1fd408248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1fd40824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Click on link to students</a:t>
            </a:r>
            <a:r>
              <a:rPr lang="en" baseline="0" dirty="0" smtClean="0"/>
              <a:t> in action in slide show mode (or from this You Tube link: </a:t>
            </a:r>
            <a:r>
              <a:rPr lang="en-US" baseline="0" dirty="0" smtClean="0"/>
              <a:t>https://www.youtube.com/watch?app=desktop&amp;si=ugNbxAIOzkFlEOz2&amp;t=1&amp;v=F7sN8gxkXiw&amp;feature=youtu.be). </a:t>
            </a:r>
            <a:r>
              <a:rPr lang="en" dirty="0" smtClean="0"/>
              <a:t>Teacher </a:t>
            </a:r>
            <a:r>
              <a:rPr lang="en" dirty="0"/>
              <a:t>explains that students capture bees (attract bees to soapy water in a cup, bee drowns), pin the bees, take a section of their leg, and put the leg through the DNA Barcoding process which requires special machinery.</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20a7c387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20a7c387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reads quotation aloud from Tucson Bee Collaborative Website.  Teacher leads discussion on students’ thoughts, feelings, wonderings, etc. Discuss importance of pollination.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1d05da790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1d05da790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leads students in a closer look at exactly how bee pollinate and the body parts involved. Teacher goes over parts of the bee’s anatomy - thorax, abdomen, head.  Bees, like butterflies, use a proboscis to reach nectar. Nectaries are strategically located in the flower and secrete sugar-rich nectar. Their location ensures that nectar-gathering insects and other animals will receive pollen from anthers and transmit it to its stigmas as they forage.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1fd40824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1fd40824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Students post I Wonders on a Wonder Wall. Teacher leads discussion on their wonderings and thinking. Teacher listens to Wonderings and students help organize Wonderings into groups. </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d05da790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1d05da790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then focuses on the legs.  Students identify the pollen basket on the bee.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320a7c387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320a7c387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 quotation aloud taken from the Tucson Bee Collaborative Website.  Teacher asks students to share any new thoughts, learnings or wonderings on pollination.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20a7c38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320a7c38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the Desert Museum’s teamwork with the TBC. The Desert Museum is one of the partners helping with the collection and identification of native bees.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320eed6b85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320eed6b85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discuss how humans could move  pollen from plant to plant. Teacher then guides students to realize humans have selected the traits they want in future crops for centuries. Our ancestors saved the seeds of the best plants so they could plant those seeds the next season.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320eed6b85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320eed6b85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Groups decide the traits they will select for.  They will select 2 parent plants that exhibit the traits they want in future generations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20eed6b85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320eed6b85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may need to go to another group if they do not have plants bearing the traits they want to select for. </a:t>
            </a:r>
            <a:r>
              <a:rPr lang="en">
                <a:solidFill>
                  <a:schemeClr val="dk1"/>
                </a:solidFill>
              </a:rPr>
              <a:t>Using the Bee Stick, students pollinate their two parent plants. Using the Bee Stick, students move pollen from the anthers in a flower on one plant to the stigma of a flower on a different plant. Be sure to deposit a good amount of pollen on the stigma of each flower. Fast Plants are self incompatible: that is, each stigma prevents germination of its own pollen. Students draw predictions of what offspring will look like</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00781cb27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00781cb27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asks students if bees and other creatures usually do the pollinating, how do humans transfer pollen? Have students share their thinking.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1d05da790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1d05da790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various tools humans use to pollinate plants.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1d05da790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1d05da790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may have decided to already have assembled Bee Sticks.  Bees are very delicate and fall apart easily. Teacher introduces manual pollination.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00781cb27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00781cb2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may want to point out pollen baskets on bees legs.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5bfe5858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5bfe5858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Need Wonder Wall area ready, Student Handout #1, post its, names of students on Probe posted, Driving Questions posted.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read probes in their groups or Teacher can lead this as a whole class.  Students then discuss which student they agree with and why. Students write their name on a post-it note and place their post-it by the name they agree with on the Probe. Teacher leads discussion to hear the students’ thoughts. This Probe will become the Evaluation at the end of the unit.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20a7c387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320a7c387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asks students which animals are pollinators and why animals want to pollinate plants. Why do insects visit flowers?  Teacher asks if there are other forces that move pollen from plant to plant other than animals? Teacher may want to focus on word pollen - not seeds.  Students may think of seeds that get stuck on clothing or seeds they see in their dog’s fur - remind students to think of pollen.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320eed6b85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320eed6b85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asks students what they already know about Sonoran Desert pollinators and how many different kinds can they name.</a:t>
            </a:r>
            <a:r>
              <a:rPr lang="en"/>
              <a:t>Teacher reveals many kinds of desert pollinators and asks what the pollinators get from flowers. </a:t>
            </a:r>
            <a:r>
              <a:rPr lang="en">
                <a:solidFill>
                  <a:schemeClr val="dk1"/>
                </a:solidFill>
                <a:highlight>
                  <a:srgbClr val="FFFFFF"/>
                </a:highlight>
              </a:rPr>
              <a:t>Many different organisms pollinate plants, including bees, butterflies, beetles, bats, birds, moths, wasps, flies, and more. As they have seen, even humans can be pollinators, but it is a lot of work! Pollinators spread pollen when they make contact with flowers. We know this helps out the plants, but what is in it for the pollinators? Generally, flowers provide them with rewards such as nectar, pollen, perfumes, and oils. Teacher then leads a class discussion on the pollinators of the Sonoran Desert.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2b0873cc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32b0873c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Students may note that wind </a:t>
            </a:r>
            <a:r>
              <a:rPr lang="en" i="1">
                <a:solidFill>
                  <a:schemeClr val="dk1"/>
                </a:solidFill>
                <a:highlight>
                  <a:srgbClr val="FFFFFF"/>
                </a:highlight>
              </a:rPr>
              <a:t>may</a:t>
            </a:r>
            <a:r>
              <a:rPr lang="en">
                <a:solidFill>
                  <a:schemeClr val="dk1"/>
                </a:solidFill>
                <a:highlight>
                  <a:srgbClr val="FFFFFF"/>
                </a:highlight>
              </a:rPr>
              <a:t> spread pollen from plant to plant. </a:t>
            </a:r>
            <a:r>
              <a:rPr lang="en">
                <a:solidFill>
                  <a:schemeClr val="dk1"/>
                </a:solidFill>
              </a:rPr>
              <a:t>Wind can spread pollen.</a:t>
            </a:r>
            <a:r>
              <a:rPr lang="en">
                <a:solidFill>
                  <a:schemeClr val="dk1"/>
                </a:solidFill>
                <a:highlight>
                  <a:srgbClr val="FFFFFF"/>
                </a:highlight>
              </a:rPr>
              <a:t> </a:t>
            </a:r>
            <a:r>
              <a:rPr lang="en">
                <a:solidFill>
                  <a:schemeClr val="dk1"/>
                </a:solidFill>
              </a:rPr>
              <a:t>Grasses are wind pollinated. </a:t>
            </a:r>
            <a:r>
              <a:rPr lang="en">
                <a:solidFill>
                  <a:schemeClr val="dk1"/>
                </a:solidFill>
                <a:highlight>
                  <a:srgbClr val="FFFFFF"/>
                </a:highlight>
              </a:rPr>
              <a:t>Many of our grain crops (corn, wheat, barley, rice, rye, and oats) are wind-pollinated, as are some trees like pines. </a:t>
            </a:r>
            <a:r>
              <a:rPr lang="en">
                <a:solidFill>
                  <a:schemeClr val="dk1"/>
                </a:solidFill>
              </a:rPr>
              <a:t>Pollen of Fast Plants (rapid cycling Brassica rapa) is relatively heavy and sticky. Fast Plants pollen is normally not carried in the air. </a:t>
            </a:r>
            <a:r>
              <a:rPr lang="en">
                <a:solidFill>
                  <a:schemeClr val="dk1"/>
                </a:solidFill>
                <a:highlight>
                  <a:srgbClr val="FFFFFF"/>
                </a:highlight>
              </a:rPr>
              <a:t>For brassicas, bees are marvelously coevolved pollen-transferring devices.</a:t>
            </a:r>
            <a:r>
              <a:rPr lang="en">
                <a:solidFill>
                  <a:schemeClr val="dk1"/>
                </a:solidFill>
              </a:rPr>
              <a:t> Students may think of water moving pollen if they  have seen pollen collected on the surface of puddles, a stream, lake or a pool.  However, the small percentage of plants pollinated by water are aquatic plants. Photo source: https://commons.wikimedia.org/wiki/File:Wheat_fields,_wind_farm_and_double_rainbow_-_geograph.org.uk_-_3098755.jpg</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20a7c3871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20a7c3871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Students watch Phenomena video they saw at beginning of this </a:t>
            </a:r>
            <a:r>
              <a:rPr lang="en" sz="1200" dirty="0" smtClean="0">
                <a:solidFill>
                  <a:schemeClr val="dk1"/>
                </a:solidFill>
              </a:rPr>
              <a:t>unit (click on Our Wild Food Ancestors in slide show mode or follow this link: </a:t>
            </a:r>
            <a:r>
              <a:rPr lang="en-US" sz="1200" dirty="0" smtClean="0">
                <a:solidFill>
                  <a:schemeClr val="dk1"/>
                </a:solidFill>
              </a:rPr>
              <a:t>https://www.youtube.com/watch?app=desktop&amp;v=eJfp1fhNzOM)</a:t>
            </a:r>
            <a:r>
              <a:rPr lang="en" sz="1200" dirty="0" smtClean="0">
                <a:solidFill>
                  <a:schemeClr val="dk1"/>
                </a:solidFill>
              </a:rPr>
              <a:t>. </a:t>
            </a:r>
            <a:r>
              <a:rPr lang="en" sz="1200" dirty="0">
                <a:solidFill>
                  <a:schemeClr val="dk1"/>
                </a:solidFill>
              </a:rPr>
              <a:t>They then discuss how the crops of today look so different than their wild ancestors.  Students should discuss that humans probably selected for traits over the years to yield the crops they wanted. Guide students to discuss traits people would select and why(color, size of fruit produced, taste, number of seeds or fruit produced,etc).  Remind students that inherited traits and traits affected by the environment cause traits to change over time in populations.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b4cfbe57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b4cfbe57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Need Wonderwall area ready, Student Handout #1, post its, names of students on Probe posted, Driving Questions posted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read probes in their groups or Teacher can lead this as a whole class.  Students then discuss which student they agree with and why. Students write their name on a post-it note and place their post-it by the name they agree with on the Probe. Teacher leads discussion to hear the students’ thoughts. This Probe will become the Evaluation at the end of the unit.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11101c864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11101c864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may want to keep this slide posted due to color of seeds since most students will have a black and white copy.  Remind students of the vocabulary and the Big ?s as they write their response.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263063bbd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263063bbd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Evaluation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263063bb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263063bb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Remind students of the vocabulary and the Big ?s as they write their response. Suggest that they include an example to strengthen their response (the Sort.)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31fd408248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31fd408248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groups must get together with another group that had different lighting conditions. Students need rulers and Unit 2 Student Handout #1.  Student record the tallest plant’s final measurement in metric and fills out their Unit 2 Student Handout #1 table. Teacher leads class in a discussion on their findings and how an environmental factor impacted the plant.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0e85d270b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0e85d270b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revisits objectives/Driving ?s and brings focus to passing traits from one generation to the next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20eed6b85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320eed6b85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Teacher has students think about flowers by asking questions posted on Slide Deck.  Students then talk to a Learning Buddy about their thinking.   Teacher leads class discussion in to what partners discussed.</a:t>
            </a:r>
            <a:r>
              <a:rPr lang="en" dirty="0">
                <a:solidFill>
                  <a:schemeClr val="dk1"/>
                </a:solidFill>
              </a:rPr>
              <a:t>Students watch video.  </a:t>
            </a:r>
            <a:r>
              <a:rPr lang="en" dirty="0" smtClean="0">
                <a:solidFill>
                  <a:schemeClr val="dk1"/>
                </a:solidFill>
              </a:rPr>
              <a:t>(Click on link in slide show mode of this video:</a:t>
            </a:r>
            <a:r>
              <a:rPr lang="en" baseline="0" dirty="0" smtClean="0">
                <a:solidFill>
                  <a:schemeClr val="dk1"/>
                </a:solidFill>
              </a:rPr>
              <a:t> </a:t>
            </a:r>
            <a:r>
              <a:rPr lang="en-US" baseline="0" dirty="0" smtClean="0">
                <a:solidFill>
                  <a:schemeClr val="dk1"/>
                </a:solidFill>
              </a:rPr>
              <a:t>https://www.youtube.com/watch?app=desktop&amp;si=vBPMA7_2oaPp8I9-&amp;t=3&amp;v=493WeySyf-8&amp;feature=youtu.be </a:t>
            </a:r>
            <a:r>
              <a:rPr lang="en" dirty="0" smtClean="0">
                <a:solidFill>
                  <a:schemeClr val="dk1"/>
                </a:solidFill>
              </a:rPr>
              <a:t> or watch from embedded</a:t>
            </a:r>
            <a:r>
              <a:rPr lang="en" baseline="0" dirty="0" smtClean="0">
                <a:solidFill>
                  <a:schemeClr val="dk1"/>
                </a:solidFill>
              </a:rPr>
              <a:t> video on screen.) </a:t>
            </a:r>
            <a:r>
              <a:rPr lang="en" dirty="0" smtClean="0">
                <a:solidFill>
                  <a:schemeClr val="dk1"/>
                </a:solidFill>
              </a:rPr>
              <a:t>Students </a:t>
            </a:r>
            <a:r>
              <a:rPr lang="en" dirty="0">
                <a:solidFill>
                  <a:schemeClr val="dk1"/>
                </a:solidFill>
              </a:rPr>
              <a:t>can use the flowers on their plants OR the teacher can bring in lily’s like in the video (go to local flower shop and ask for dead flowers good for dissection) If there are no flowers available, just have students watch video. Students work together to dissect some flowers and take a closer look to find out where the pollen is exactly. You could also use a Document Camera to demonstrate flower dissection.  Students examine, draw and label their flower and its parts on their Handout Unit 2 #1. If you are not using students’ Wisconsin Fast Plants’ flowers, adjust lesson and use of Student Handout accordingly.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349480b4c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349480b4c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Students  use their Wisconsin Fast Plant flowers to dissect and identify parts of a flower.  If you are not using Fast Plants or have limited time, teacher can bring in lily’s like in the video (go to local flower shop and ask for dead flowers good for dissection) If there are no flowers available, just have students watch video. Teacher can model dissection under a Document Camera (Teacher will need to modify Student Handout). Students  work together to dissect some flowers and take a closer look to find where the pollen is exactly.  Students examine, draw and label their flower and its parts on their Handout Unit 2 #1 if they are using Wisconsin Fast Plants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0e85d2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0e85d2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draw their flower and label the parts listed on Unit 2 Student Handout #1.  If teacher leading a demonstration under a document camera or having students use some other flower than Wisconsin Fast Plants, adjust lesson accordingly and use of Student Handout.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3" name="Google Shape;53;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4" name="Google Shape;54;p1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5" name="Google Shape;55;p1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ideo" Target="https://www.youtube.com/embed/Dfvyoir_SCY?si=0AqNXB4C9SeZDq6Q" TargetMode="External"/><Relationship Id="rId6" Type="http://schemas.openxmlformats.org/officeDocument/2006/relationships/hyperlink" Target="https://www.youtube.com/watch?v=Dfvyoir_SCY&amp;t=2s" TargetMode="External"/><Relationship Id="rId5" Type="http://schemas.openxmlformats.org/officeDocument/2006/relationships/image" Target="../media/image5.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ideo" Target="https://www.youtube.com/embed/8Y5BRMCo-00?si=bwW9-N6OBm92lNa5"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youtu.be/8Y5BRMCo-00?si=mskRtJu0NySRpXHR&amp;t=1"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eJfp1fhNzOM?si=pa7XbrB0R4FkVub9"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hyperlink" Target="https://www.youtube.com/watch?v=eJfp1fhNz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tucsonbeecollaborative.org/"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7.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ideo" Target="https://www.youtube.com/embed/F7sN8gxkXiw?si=VtC6FHmxkmoCHil6"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youtu.be/F7sN8gxkXiw?si=ugNbxAIOzkFlEOz2&amp;t=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video" Target="https://www.youtube.com/embed/eJfp1fhNzOM?si=yC_OMd5J96aD1co6" TargetMode="External"/><Relationship Id="rId5" Type="http://schemas.openxmlformats.org/officeDocument/2006/relationships/image" Target="../media/image20.png"/><Relationship Id="rId4" Type="http://schemas.openxmlformats.org/officeDocument/2006/relationships/hyperlink" Target="https://www.youtube.com/watch?v=eJfp1fhNz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493WeySyf-8?si=Rms-4lbsysLK2TUD" TargetMode="External"/><Relationship Id="rId5" Type="http://schemas.openxmlformats.org/officeDocument/2006/relationships/image" Target="../media/image5.png"/><Relationship Id="rId4" Type="http://schemas.openxmlformats.org/officeDocument/2006/relationships/hyperlink" Target="https://youtu.be/493WeySyf-8?si=vBPMA7_2oaPp8I9-&amp;t=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6"/>
          <p:cNvSpPr/>
          <p:nvPr/>
        </p:nvSpPr>
        <p:spPr>
          <a:xfrm>
            <a:off x="368950" y="618525"/>
            <a:ext cx="8485800" cy="340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26"/>
          <p:cNvSpPr txBox="1"/>
          <p:nvPr/>
        </p:nvSpPr>
        <p:spPr>
          <a:xfrm>
            <a:off x="535350" y="1286957"/>
            <a:ext cx="8073300" cy="27453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0"/>
              </a:spcBef>
              <a:spcAft>
                <a:spcPts val="0"/>
              </a:spcAft>
              <a:buClr>
                <a:srgbClr val="6AA84F"/>
              </a:buClr>
              <a:buSzPts val="3000"/>
              <a:buAutoNum type="arabicPeriod"/>
            </a:pPr>
            <a:r>
              <a:rPr lang="en" sz="3000">
                <a:solidFill>
                  <a:srgbClr val="6AA84F"/>
                </a:solidFill>
              </a:rPr>
              <a:t>How are traits passed from one generation to the next?</a:t>
            </a:r>
            <a:endParaRPr sz="3000">
              <a:solidFill>
                <a:srgbClr val="6AA84F"/>
              </a:solidFill>
            </a:endParaRPr>
          </a:p>
          <a:p>
            <a:pPr marL="457200" lvl="0" indent="-419100" algn="l" rtl="0">
              <a:lnSpc>
                <a:spcPct val="100000"/>
              </a:lnSpc>
              <a:spcBef>
                <a:spcPts val="1000"/>
              </a:spcBef>
              <a:spcAft>
                <a:spcPts val="1000"/>
              </a:spcAft>
              <a:buClr>
                <a:srgbClr val="6AA84F"/>
              </a:buClr>
              <a:buSzPts val="3000"/>
              <a:buAutoNum type="arabicPeriod"/>
            </a:pPr>
            <a:r>
              <a:rPr lang="en" sz="3000">
                <a:solidFill>
                  <a:srgbClr val="6AA84F"/>
                </a:solidFill>
              </a:rPr>
              <a:t>How can a change in the environment affect the development of traits in a population of organisms? </a:t>
            </a:r>
            <a:endParaRPr sz="3000">
              <a:solidFill>
                <a:srgbClr val="6AA84F"/>
              </a:solidFill>
            </a:endParaRPr>
          </a:p>
        </p:txBody>
      </p:sp>
      <p:sp>
        <p:nvSpPr>
          <p:cNvPr id="107" name="Google Shape;107;p26"/>
          <p:cNvSpPr txBox="1"/>
          <p:nvPr/>
        </p:nvSpPr>
        <p:spPr>
          <a:xfrm>
            <a:off x="306750" y="592482"/>
            <a:ext cx="86022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16BAE"/>
                </a:solidFill>
              </a:rPr>
              <a:t>Unit 2, Pollen for You: </a:t>
            </a:r>
            <a:r>
              <a:rPr lang="en" sz="3100" b="1">
                <a:solidFill>
                  <a:srgbClr val="B16BAE"/>
                </a:solidFill>
              </a:rPr>
              <a:t>Driving Questions</a:t>
            </a:r>
            <a:endParaRPr sz="3100" b="1">
              <a:solidFill>
                <a:srgbClr val="B16BAE"/>
              </a:solidFill>
            </a:endParaRPr>
          </a:p>
        </p:txBody>
      </p:sp>
      <p:sp>
        <p:nvSpPr>
          <p:cNvPr id="108" name="Google Shape;108;p26"/>
          <p:cNvSpPr/>
          <p:nvPr/>
        </p:nvSpPr>
        <p:spPr>
          <a:xfrm>
            <a:off x="173625" y="4199450"/>
            <a:ext cx="6966600" cy="78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9" name="Google Shape;109;p26"/>
          <p:cNvPicPr preferRelativeResize="0"/>
          <p:nvPr/>
        </p:nvPicPr>
        <p:blipFill>
          <a:blip r:embed="rId4">
            <a:alphaModFix/>
          </a:blip>
          <a:stretch>
            <a:fillRect/>
          </a:stretch>
        </p:blipFill>
        <p:spPr>
          <a:xfrm>
            <a:off x="166675" y="4254525"/>
            <a:ext cx="6796439" cy="781200"/>
          </a:xfrm>
          <a:prstGeom prst="rect">
            <a:avLst/>
          </a:prstGeom>
          <a:noFill/>
          <a:ln>
            <a:noFill/>
          </a:ln>
        </p:spPr>
      </p:pic>
      <p:sp>
        <p:nvSpPr>
          <p:cNvPr id="110" name="Google Shape;110;p26"/>
          <p:cNvSpPr/>
          <p:nvPr/>
        </p:nvSpPr>
        <p:spPr>
          <a:xfrm>
            <a:off x="86286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3" name="Google Shape;183;p35"/>
          <p:cNvPicPr preferRelativeResize="0"/>
          <p:nvPr/>
        </p:nvPicPr>
        <p:blipFill>
          <a:blip r:embed="rId3">
            <a:alphaModFix/>
          </a:blip>
          <a:stretch>
            <a:fillRect/>
          </a:stretch>
        </p:blipFill>
        <p:spPr>
          <a:xfrm>
            <a:off x="178225" y="2766175"/>
            <a:ext cx="3223426" cy="2085675"/>
          </a:xfrm>
          <a:prstGeom prst="rect">
            <a:avLst/>
          </a:prstGeom>
          <a:noFill/>
          <a:ln>
            <a:noFill/>
          </a:ln>
        </p:spPr>
      </p:pic>
      <p:sp>
        <p:nvSpPr>
          <p:cNvPr id="180" name="Google Shape;180;p35"/>
          <p:cNvSpPr txBox="1">
            <a:spLocks noGrp="1"/>
          </p:cNvSpPr>
          <p:nvPr>
            <p:ph type="body" idx="4294967295"/>
          </p:nvPr>
        </p:nvSpPr>
        <p:spPr>
          <a:xfrm>
            <a:off x="178225" y="218225"/>
            <a:ext cx="39999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00" b="1">
                <a:solidFill>
                  <a:srgbClr val="B16BAE"/>
                </a:solidFill>
              </a:rPr>
              <a:t>4. While observing with a hand lens or microscope, carefully remove the flower parts with fine tipped forceps, a dissecting needle, or a sharp-tipped toothpick.</a:t>
            </a:r>
            <a:endParaRPr sz="2200" b="1">
              <a:solidFill>
                <a:srgbClr val="B16BAE"/>
              </a:solidFill>
            </a:endParaRPr>
          </a:p>
          <a:p>
            <a:pPr marL="0" lvl="0" indent="0" algn="l" rtl="0">
              <a:lnSpc>
                <a:spcPct val="100000"/>
              </a:lnSpc>
              <a:spcBef>
                <a:spcPts val="0"/>
              </a:spcBef>
              <a:spcAft>
                <a:spcPts val="0"/>
              </a:spcAft>
              <a:buClr>
                <a:schemeClr val="dk1"/>
              </a:buClr>
              <a:buSzPts val="1100"/>
              <a:buFont typeface="Arial"/>
              <a:buNone/>
            </a:pPr>
            <a:endParaRPr sz="2500">
              <a:solidFill>
                <a:schemeClr val="dk1"/>
              </a:solidFill>
            </a:endParaRPr>
          </a:p>
          <a:p>
            <a:pPr marL="0" lvl="0" indent="0" algn="l" rtl="0">
              <a:spcBef>
                <a:spcPts val="0"/>
              </a:spcBef>
              <a:spcAft>
                <a:spcPts val="1200"/>
              </a:spcAft>
              <a:buNone/>
            </a:pPr>
            <a:endParaRPr/>
          </a:p>
        </p:txBody>
      </p:sp>
      <p:sp>
        <p:nvSpPr>
          <p:cNvPr id="181" name="Google Shape;181;p35"/>
          <p:cNvSpPr txBox="1">
            <a:spLocks noGrp="1"/>
          </p:cNvSpPr>
          <p:nvPr>
            <p:ph type="body" idx="4294967295"/>
          </p:nvPr>
        </p:nvSpPr>
        <p:spPr>
          <a:xfrm>
            <a:off x="4572000" y="125825"/>
            <a:ext cx="39999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00" b="1">
                <a:solidFill>
                  <a:srgbClr val="93C47D"/>
                </a:solidFill>
              </a:rPr>
              <a:t>5. Place each part on the sticky side of a piece of tape, and tape it onto your lab sheet as shown in the “My Brassica Flower Parts Identified”. </a:t>
            </a:r>
            <a:endParaRPr sz="2200" b="1">
              <a:solidFill>
                <a:srgbClr val="93C47D"/>
              </a:solidFill>
            </a:endParaRPr>
          </a:p>
          <a:p>
            <a:pPr marL="0" lvl="0" indent="0" algn="l" rtl="0">
              <a:spcBef>
                <a:spcPts val="0"/>
              </a:spcBef>
              <a:spcAft>
                <a:spcPts val="1200"/>
              </a:spcAft>
              <a:buNone/>
            </a:pPr>
            <a:endParaRPr sz="1100" b="1">
              <a:solidFill>
                <a:srgbClr val="B3D5B3"/>
              </a:solidFill>
            </a:endParaRPr>
          </a:p>
        </p:txBody>
      </p:sp>
      <p:pic>
        <p:nvPicPr>
          <p:cNvPr id="182" name="Google Shape;182;p35"/>
          <p:cNvPicPr preferRelativeResize="0"/>
          <p:nvPr/>
        </p:nvPicPr>
        <p:blipFill rotWithShape="1">
          <a:blip r:embed="rId4">
            <a:alphaModFix/>
          </a:blip>
          <a:srcRect l="4306" t="4716"/>
          <a:stretch/>
        </p:blipFill>
        <p:spPr>
          <a:xfrm>
            <a:off x="3624325" y="2289625"/>
            <a:ext cx="4947574" cy="2739349"/>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538" t="16787" r="20852" b="37688"/>
          <a:stretch/>
        </p:blipFill>
        <p:spPr>
          <a:xfrm>
            <a:off x="512748" y="2766175"/>
            <a:ext cx="2612474" cy="2000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p:nvPr/>
        </p:nvSpPr>
        <p:spPr>
          <a:xfrm>
            <a:off x="184050" y="192325"/>
            <a:ext cx="84858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B16BAE"/>
                </a:solidFill>
              </a:rPr>
              <a:t>With a Learning Buddy, practice identifying the flower parts</a:t>
            </a:r>
            <a:endParaRPr sz="2500" b="1">
              <a:solidFill>
                <a:srgbClr val="B16BAE"/>
              </a:solidFill>
            </a:endParaRPr>
          </a:p>
          <a:p>
            <a:pPr marL="0" lvl="0" indent="0" algn="l" rtl="0">
              <a:spcBef>
                <a:spcPts val="0"/>
              </a:spcBef>
              <a:spcAft>
                <a:spcPts val="0"/>
              </a:spcAft>
              <a:buNone/>
            </a:pPr>
            <a:endParaRPr sz="2500" b="1">
              <a:solidFill>
                <a:srgbClr val="B16BAE"/>
              </a:solidFill>
            </a:endParaRPr>
          </a:p>
          <a:p>
            <a:pPr marL="0" lvl="0" indent="0" algn="l" rtl="0">
              <a:spcBef>
                <a:spcPts val="0"/>
              </a:spcBef>
              <a:spcAft>
                <a:spcPts val="0"/>
              </a:spcAft>
              <a:buNone/>
            </a:pPr>
            <a:endParaRPr sz="2500" b="1">
              <a:solidFill>
                <a:srgbClr val="B16BAE"/>
              </a:solidFill>
            </a:endParaRPr>
          </a:p>
          <a:p>
            <a:pPr marL="0" lvl="0" indent="0" algn="l" rtl="0">
              <a:spcBef>
                <a:spcPts val="0"/>
              </a:spcBef>
              <a:spcAft>
                <a:spcPts val="0"/>
              </a:spcAft>
              <a:buNone/>
            </a:pPr>
            <a:endParaRPr sz="2500" b="1">
              <a:solidFill>
                <a:srgbClr val="B16BAE"/>
              </a:solidFill>
            </a:endParaRPr>
          </a:p>
        </p:txBody>
      </p:sp>
      <p:sp>
        <p:nvSpPr>
          <p:cNvPr id="189" name="Google Shape;189;p36"/>
          <p:cNvSpPr txBox="1">
            <a:spLocks noGrp="1"/>
          </p:cNvSpPr>
          <p:nvPr>
            <p:ph type="title" idx="4294967295"/>
          </p:nvPr>
        </p:nvSpPr>
        <p:spPr>
          <a:xfrm>
            <a:off x="8235850" y="3061150"/>
            <a:ext cx="372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400" b="1"/>
              <a:t>9</a:t>
            </a:r>
            <a:endParaRPr/>
          </a:p>
        </p:txBody>
      </p:sp>
      <p:sp>
        <p:nvSpPr>
          <p:cNvPr id="190" name="Google Shape;190;p36"/>
          <p:cNvSpPr txBox="1">
            <a:spLocks noGrp="1"/>
          </p:cNvSpPr>
          <p:nvPr>
            <p:ph type="body" idx="4294967295"/>
          </p:nvPr>
        </p:nvSpPr>
        <p:spPr>
          <a:xfrm>
            <a:off x="147425" y="1222725"/>
            <a:ext cx="2624400" cy="3986400"/>
          </a:xfrm>
          <a:prstGeom prst="rect">
            <a:avLst/>
          </a:prstGeom>
        </p:spPr>
        <p:txBody>
          <a:bodyPr spcFirstLastPara="1" wrap="square" lIns="91425" tIns="91425" rIns="91425" bIns="91425" anchor="t" anchorCtr="0">
            <a:normAutofit/>
          </a:bodyPr>
          <a:lstStyle/>
          <a:p>
            <a:pPr marL="457200" lvl="0" indent="-389522" algn="l" rtl="0">
              <a:lnSpc>
                <a:spcPct val="95000"/>
              </a:lnSpc>
              <a:spcBef>
                <a:spcPts val="0"/>
              </a:spcBef>
              <a:spcAft>
                <a:spcPts val="0"/>
              </a:spcAft>
              <a:buClr>
                <a:srgbClr val="85200C"/>
              </a:buClr>
              <a:buSzPts val="2534"/>
              <a:buAutoNum type="arabicPeriod"/>
            </a:pPr>
            <a:r>
              <a:rPr lang="en" sz="2534" b="1">
                <a:solidFill>
                  <a:srgbClr val="85200C"/>
                </a:solidFill>
              </a:rPr>
              <a:t>Filament</a:t>
            </a:r>
            <a:endParaRPr sz="2534" b="1">
              <a:solidFill>
                <a:srgbClr val="85200C"/>
              </a:solidFill>
            </a:endParaRPr>
          </a:p>
          <a:p>
            <a:pPr marL="457200" lvl="0" indent="-389522" algn="l" rtl="0">
              <a:lnSpc>
                <a:spcPct val="95000"/>
              </a:lnSpc>
              <a:spcBef>
                <a:spcPts val="0"/>
              </a:spcBef>
              <a:spcAft>
                <a:spcPts val="0"/>
              </a:spcAft>
              <a:buClr>
                <a:srgbClr val="F1C232"/>
              </a:buClr>
              <a:buSzPts val="2534"/>
              <a:buAutoNum type="arabicPeriod"/>
            </a:pPr>
            <a:r>
              <a:rPr lang="en" sz="2534" b="1">
                <a:solidFill>
                  <a:srgbClr val="F1C232"/>
                </a:solidFill>
              </a:rPr>
              <a:t>Anther</a:t>
            </a:r>
            <a:endParaRPr sz="2534" b="1">
              <a:solidFill>
                <a:srgbClr val="F1C232"/>
              </a:solidFill>
            </a:endParaRPr>
          </a:p>
          <a:p>
            <a:pPr marL="457200" lvl="0" indent="-389522" algn="l" rtl="0">
              <a:lnSpc>
                <a:spcPct val="95000"/>
              </a:lnSpc>
              <a:spcBef>
                <a:spcPts val="0"/>
              </a:spcBef>
              <a:spcAft>
                <a:spcPts val="0"/>
              </a:spcAft>
              <a:buClr>
                <a:srgbClr val="FF0000"/>
              </a:buClr>
              <a:buSzPts val="2534"/>
              <a:buAutoNum type="arabicPeriod"/>
            </a:pPr>
            <a:r>
              <a:rPr lang="en" sz="2534" b="1">
                <a:solidFill>
                  <a:srgbClr val="FF0000"/>
                </a:solidFill>
              </a:rPr>
              <a:t>Stamen</a:t>
            </a:r>
            <a:endParaRPr sz="2534" b="1">
              <a:solidFill>
                <a:srgbClr val="FF0000"/>
              </a:solidFill>
            </a:endParaRPr>
          </a:p>
          <a:p>
            <a:pPr marL="457200" lvl="0" indent="-389522" algn="l" rtl="0">
              <a:lnSpc>
                <a:spcPct val="95000"/>
              </a:lnSpc>
              <a:spcBef>
                <a:spcPts val="0"/>
              </a:spcBef>
              <a:spcAft>
                <a:spcPts val="0"/>
              </a:spcAft>
              <a:buClr>
                <a:srgbClr val="FF00FF"/>
              </a:buClr>
              <a:buSzPts val="2534"/>
              <a:buAutoNum type="arabicPeriod"/>
            </a:pPr>
            <a:r>
              <a:rPr lang="en" sz="2534" b="1">
                <a:solidFill>
                  <a:srgbClr val="FF00FF"/>
                </a:solidFill>
              </a:rPr>
              <a:t>Petal</a:t>
            </a:r>
            <a:endParaRPr sz="2534" b="1">
              <a:solidFill>
                <a:srgbClr val="FF00FF"/>
              </a:solidFill>
            </a:endParaRPr>
          </a:p>
          <a:p>
            <a:pPr marL="457200" lvl="0" indent="-389522" algn="l" rtl="0">
              <a:lnSpc>
                <a:spcPct val="95000"/>
              </a:lnSpc>
              <a:spcBef>
                <a:spcPts val="0"/>
              </a:spcBef>
              <a:spcAft>
                <a:spcPts val="0"/>
              </a:spcAft>
              <a:buClr>
                <a:srgbClr val="6AA84F"/>
              </a:buClr>
              <a:buSzPts val="2534"/>
              <a:buAutoNum type="arabicPeriod"/>
            </a:pPr>
            <a:r>
              <a:rPr lang="en" sz="2534" b="1">
                <a:solidFill>
                  <a:srgbClr val="6AA84F"/>
                </a:solidFill>
              </a:rPr>
              <a:t>Sepal</a:t>
            </a:r>
            <a:endParaRPr sz="2534" b="1">
              <a:solidFill>
                <a:srgbClr val="6AA84F"/>
              </a:solidFill>
            </a:endParaRPr>
          </a:p>
          <a:p>
            <a:pPr marL="457200" lvl="0" indent="-389522" algn="l" rtl="0">
              <a:lnSpc>
                <a:spcPct val="95000"/>
              </a:lnSpc>
              <a:spcBef>
                <a:spcPts val="0"/>
              </a:spcBef>
              <a:spcAft>
                <a:spcPts val="0"/>
              </a:spcAft>
              <a:buClr>
                <a:srgbClr val="1155CC"/>
              </a:buClr>
              <a:buSzPts val="2534"/>
              <a:buAutoNum type="arabicPeriod"/>
            </a:pPr>
            <a:r>
              <a:rPr lang="en" sz="2534" b="1">
                <a:solidFill>
                  <a:srgbClr val="1155CC"/>
                </a:solidFill>
              </a:rPr>
              <a:t>Pistil</a:t>
            </a:r>
            <a:endParaRPr sz="2534" b="1">
              <a:solidFill>
                <a:srgbClr val="1155CC"/>
              </a:solidFill>
            </a:endParaRPr>
          </a:p>
          <a:p>
            <a:pPr marL="457200" lvl="0" indent="-389522" algn="l" rtl="0">
              <a:lnSpc>
                <a:spcPct val="95000"/>
              </a:lnSpc>
              <a:spcBef>
                <a:spcPts val="0"/>
              </a:spcBef>
              <a:spcAft>
                <a:spcPts val="0"/>
              </a:spcAft>
              <a:buClr>
                <a:srgbClr val="9900FF"/>
              </a:buClr>
              <a:buSzPts val="2534"/>
              <a:buAutoNum type="arabicPeriod"/>
            </a:pPr>
            <a:r>
              <a:rPr lang="en" sz="2534" b="1">
                <a:solidFill>
                  <a:srgbClr val="9900FF"/>
                </a:solidFill>
              </a:rPr>
              <a:t>Stigma</a:t>
            </a:r>
            <a:endParaRPr sz="2534" b="1">
              <a:solidFill>
                <a:srgbClr val="9900FF"/>
              </a:solidFill>
            </a:endParaRPr>
          </a:p>
          <a:p>
            <a:pPr marL="457200" lvl="0" indent="-389522" algn="l" rtl="0">
              <a:lnSpc>
                <a:spcPct val="95000"/>
              </a:lnSpc>
              <a:spcBef>
                <a:spcPts val="0"/>
              </a:spcBef>
              <a:spcAft>
                <a:spcPts val="0"/>
              </a:spcAft>
              <a:buClr>
                <a:schemeClr val="accent5"/>
              </a:buClr>
              <a:buSzPts val="2534"/>
              <a:buAutoNum type="arabicPeriod"/>
            </a:pPr>
            <a:r>
              <a:rPr lang="en" sz="2534" b="1">
                <a:solidFill>
                  <a:schemeClr val="accent5"/>
                </a:solidFill>
              </a:rPr>
              <a:t>Style</a:t>
            </a:r>
            <a:endParaRPr sz="2534" b="1">
              <a:solidFill>
                <a:schemeClr val="accent5"/>
              </a:solidFill>
            </a:endParaRPr>
          </a:p>
          <a:p>
            <a:pPr marL="457200" lvl="0" indent="-389522" algn="l" rtl="0">
              <a:lnSpc>
                <a:spcPct val="95000"/>
              </a:lnSpc>
              <a:spcBef>
                <a:spcPts val="0"/>
              </a:spcBef>
              <a:spcAft>
                <a:spcPts val="0"/>
              </a:spcAft>
              <a:buClr>
                <a:schemeClr val="dk1"/>
              </a:buClr>
              <a:buSzPts val="2534"/>
              <a:buAutoNum type="arabicPeriod"/>
            </a:pPr>
            <a:r>
              <a:rPr lang="en" sz="2534" b="1">
                <a:solidFill>
                  <a:schemeClr val="dk1"/>
                </a:solidFill>
              </a:rPr>
              <a:t>Ovary</a:t>
            </a:r>
            <a:endParaRPr sz="2534" b="1">
              <a:solidFill>
                <a:schemeClr val="dk1"/>
              </a:solidFill>
            </a:endParaRPr>
          </a:p>
        </p:txBody>
      </p:sp>
      <p:sp>
        <p:nvSpPr>
          <p:cNvPr id="191" name="Google Shape;191;p36"/>
          <p:cNvSpPr txBox="1"/>
          <p:nvPr/>
        </p:nvSpPr>
        <p:spPr>
          <a:xfrm>
            <a:off x="5454450" y="1127175"/>
            <a:ext cx="62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2" name="Google Shape;192;p36"/>
          <p:cNvSpPr txBox="1"/>
          <p:nvPr/>
        </p:nvSpPr>
        <p:spPr>
          <a:xfrm>
            <a:off x="2115875" y="3070450"/>
            <a:ext cx="372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5B0F00"/>
                </a:solidFill>
              </a:rPr>
              <a:t>1</a:t>
            </a:r>
            <a:endParaRPr sz="2200" b="1">
              <a:solidFill>
                <a:srgbClr val="5B0F00"/>
              </a:solidFill>
            </a:endParaRPr>
          </a:p>
        </p:txBody>
      </p:sp>
      <p:sp>
        <p:nvSpPr>
          <p:cNvPr id="193" name="Google Shape;193;p36"/>
          <p:cNvSpPr txBox="1"/>
          <p:nvPr/>
        </p:nvSpPr>
        <p:spPr>
          <a:xfrm>
            <a:off x="8068800" y="2301025"/>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5"/>
                </a:solidFill>
              </a:rPr>
              <a:t>8</a:t>
            </a:r>
            <a:endParaRPr sz="2400" b="1">
              <a:solidFill>
                <a:schemeClr val="accent5"/>
              </a:solidFill>
            </a:endParaRPr>
          </a:p>
        </p:txBody>
      </p:sp>
      <p:pic>
        <p:nvPicPr>
          <p:cNvPr id="194" name="Google Shape;194;p36"/>
          <p:cNvPicPr preferRelativeResize="0"/>
          <p:nvPr/>
        </p:nvPicPr>
        <p:blipFill rotWithShape="1">
          <a:blip r:embed="rId3">
            <a:alphaModFix/>
          </a:blip>
          <a:srcRect b="2893"/>
          <a:stretch/>
        </p:blipFill>
        <p:spPr>
          <a:xfrm>
            <a:off x="2443650" y="993325"/>
            <a:ext cx="5792200" cy="3781225"/>
          </a:xfrm>
          <a:prstGeom prst="rect">
            <a:avLst/>
          </a:prstGeom>
          <a:noFill/>
          <a:ln>
            <a:noFill/>
          </a:ln>
        </p:spPr>
      </p:pic>
      <p:sp>
        <p:nvSpPr>
          <p:cNvPr id="195" name="Google Shape;195;p36"/>
          <p:cNvSpPr txBox="1"/>
          <p:nvPr/>
        </p:nvSpPr>
        <p:spPr>
          <a:xfrm>
            <a:off x="2115875" y="1946125"/>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rgbClr val="F1C232"/>
                </a:solidFill>
              </a:rPr>
              <a:t>2</a:t>
            </a:r>
            <a:endParaRPr sz="2400" b="1">
              <a:solidFill>
                <a:srgbClr val="F1C232"/>
              </a:solidFill>
            </a:endParaRPr>
          </a:p>
        </p:txBody>
      </p:sp>
      <p:sp>
        <p:nvSpPr>
          <p:cNvPr id="196" name="Google Shape;196;p36"/>
          <p:cNvSpPr txBox="1"/>
          <p:nvPr/>
        </p:nvSpPr>
        <p:spPr>
          <a:xfrm>
            <a:off x="2865525" y="1328425"/>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0000"/>
                </a:solidFill>
              </a:rPr>
              <a:t>3</a:t>
            </a:r>
            <a:endParaRPr sz="2400" b="1">
              <a:solidFill>
                <a:srgbClr val="FF0000"/>
              </a:solidFill>
            </a:endParaRPr>
          </a:p>
        </p:txBody>
      </p:sp>
      <p:sp>
        <p:nvSpPr>
          <p:cNvPr id="197" name="Google Shape;197;p36"/>
          <p:cNvSpPr txBox="1"/>
          <p:nvPr/>
        </p:nvSpPr>
        <p:spPr>
          <a:xfrm>
            <a:off x="3640400" y="3070450"/>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00FF"/>
                </a:solidFill>
              </a:rPr>
              <a:t>4</a:t>
            </a:r>
            <a:endParaRPr>
              <a:solidFill>
                <a:srgbClr val="FF00FF"/>
              </a:solidFill>
            </a:endParaRPr>
          </a:p>
        </p:txBody>
      </p:sp>
      <p:sp>
        <p:nvSpPr>
          <p:cNvPr id="198" name="Google Shape;198;p36"/>
          <p:cNvSpPr txBox="1"/>
          <p:nvPr/>
        </p:nvSpPr>
        <p:spPr>
          <a:xfrm>
            <a:off x="3682050" y="3838225"/>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6AA84F"/>
                </a:solidFill>
              </a:rPr>
              <a:t>5</a:t>
            </a:r>
            <a:endParaRPr>
              <a:solidFill>
                <a:srgbClr val="6AA84F"/>
              </a:solidFill>
            </a:endParaRPr>
          </a:p>
        </p:txBody>
      </p:sp>
      <p:sp>
        <p:nvSpPr>
          <p:cNvPr id="199" name="Google Shape;199;p36"/>
          <p:cNvSpPr txBox="1"/>
          <p:nvPr/>
        </p:nvSpPr>
        <p:spPr>
          <a:xfrm>
            <a:off x="7440775" y="1222725"/>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1155CC"/>
                </a:solidFill>
              </a:rPr>
              <a:t>6</a:t>
            </a:r>
            <a:endParaRPr>
              <a:solidFill>
                <a:srgbClr val="1155CC"/>
              </a:solidFill>
            </a:endParaRPr>
          </a:p>
        </p:txBody>
      </p:sp>
      <p:sp>
        <p:nvSpPr>
          <p:cNvPr id="200" name="Google Shape;200;p36"/>
          <p:cNvSpPr txBox="1"/>
          <p:nvPr/>
        </p:nvSpPr>
        <p:spPr>
          <a:xfrm>
            <a:off x="8122100" y="1647000"/>
            <a:ext cx="46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9900FF"/>
                </a:solidFill>
              </a:rPr>
              <a:t>7</a:t>
            </a:r>
            <a:endParaRPr>
              <a:solidFill>
                <a:srgbClr val="9900FF"/>
              </a:solidFill>
            </a:endParaRPr>
          </a:p>
        </p:txBody>
      </p:sp>
      <p:sp>
        <p:nvSpPr>
          <p:cNvPr id="201" name="Google Shape;201;p36"/>
          <p:cNvSpPr/>
          <p:nvPr/>
        </p:nvSpPr>
        <p:spPr>
          <a:xfrm>
            <a:off x="8019075" y="46224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1000"/>
                                        <p:tgtEl>
                                          <p:spTgt spid="1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gtEl>
                                        <p:attrNameLst>
                                          <p:attrName>style.visibility</p:attrName>
                                        </p:attrNameLst>
                                      </p:cBhvr>
                                      <p:to>
                                        <p:strVal val="visible"/>
                                      </p:to>
                                    </p:set>
                                    <p:animEffect transition="in" filter="fade">
                                      <p:cBhvr>
                                        <p:cTn id="17" dur="1000"/>
                                        <p:tgtEl>
                                          <p:spTgt spid="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10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7"/>
                                        </p:tgtEl>
                                        <p:attrNameLst>
                                          <p:attrName>style.visibility</p:attrName>
                                        </p:attrNameLst>
                                      </p:cBhvr>
                                      <p:to>
                                        <p:strVal val="visible"/>
                                      </p:to>
                                    </p:set>
                                    <p:animEffect transition="in" filter="fade">
                                      <p:cBhvr>
                                        <p:cTn id="27" dur="1000"/>
                                        <p:tgtEl>
                                          <p:spTgt spid="1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1000"/>
                                        <p:tgtEl>
                                          <p:spTgt spid="1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9"/>
                                        </p:tgtEl>
                                        <p:attrNameLst>
                                          <p:attrName>style.visibility</p:attrName>
                                        </p:attrNameLst>
                                      </p:cBhvr>
                                      <p:to>
                                        <p:strVal val="visible"/>
                                      </p:to>
                                    </p:set>
                                    <p:animEffect transition="in" filter="fade">
                                      <p:cBhvr>
                                        <p:cTn id="37" dur="1000"/>
                                        <p:tgtEl>
                                          <p:spTgt spid="1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0"/>
                                        </p:tgtEl>
                                        <p:attrNameLst>
                                          <p:attrName>style.visibility</p:attrName>
                                        </p:attrNameLst>
                                      </p:cBhvr>
                                      <p:to>
                                        <p:strVal val="visible"/>
                                      </p:to>
                                    </p:set>
                                    <p:animEffect transition="in" filter="fade">
                                      <p:cBhvr>
                                        <p:cTn id="42" dur="1000"/>
                                        <p:tgtEl>
                                          <p:spTgt spid="2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1000"/>
                                        <p:tgtEl>
                                          <p:spTgt spid="19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9"/>
                                        </p:tgtEl>
                                        <p:attrNameLst>
                                          <p:attrName>style.visibility</p:attrName>
                                        </p:attrNameLst>
                                      </p:cBhvr>
                                      <p:to>
                                        <p:strVal val="visible"/>
                                      </p:to>
                                    </p:set>
                                    <p:animEffect transition="in" filter="fade">
                                      <p:cBhvr>
                                        <p:cTn id="52" dur="1000"/>
                                        <p:tgtEl>
                                          <p:spTgt spid="18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4"/>
                                        </p:tgtEl>
                                        <p:attrNameLst>
                                          <p:attrName>style.visibility</p:attrName>
                                        </p:attrNameLst>
                                      </p:cBhvr>
                                      <p:to>
                                        <p:strVal val="visible"/>
                                      </p:to>
                                    </p:set>
                                    <p:animEffect transition="in" filter="fade">
                                      <p:cBhvr>
                                        <p:cTn id="5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500" b="1">
                <a:solidFill>
                  <a:srgbClr val="B16BAE"/>
                </a:solidFill>
              </a:rPr>
              <a:t>Can you identify?:</a:t>
            </a:r>
            <a:endParaRPr sz="2500" b="1">
              <a:solidFill>
                <a:srgbClr val="B16BAE"/>
              </a:solidFill>
            </a:endParaRPr>
          </a:p>
        </p:txBody>
      </p:sp>
      <p:sp>
        <p:nvSpPr>
          <p:cNvPr id="207" name="Google Shape;207;p37"/>
          <p:cNvSpPr txBox="1">
            <a:spLocks noGrp="1"/>
          </p:cNvSpPr>
          <p:nvPr>
            <p:ph type="body" idx="1"/>
          </p:nvPr>
        </p:nvSpPr>
        <p:spPr>
          <a:xfrm>
            <a:off x="311700" y="1389600"/>
            <a:ext cx="3125100" cy="3179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rgbClr val="93C47D"/>
              </a:buClr>
              <a:buSzPts val="2400"/>
              <a:buChar char="●"/>
            </a:pPr>
            <a:r>
              <a:rPr lang="en" sz="2400" b="1">
                <a:solidFill>
                  <a:srgbClr val="93C47D"/>
                </a:solidFill>
              </a:rPr>
              <a:t>Stigma/style</a:t>
            </a:r>
            <a:endParaRPr sz="2400" b="1">
              <a:solidFill>
                <a:srgbClr val="93C47D"/>
              </a:solidFill>
            </a:endParaRPr>
          </a:p>
          <a:p>
            <a:pPr marL="457200" lvl="0" indent="-381000" algn="l" rtl="0">
              <a:spcBef>
                <a:spcPts val="0"/>
              </a:spcBef>
              <a:spcAft>
                <a:spcPts val="0"/>
              </a:spcAft>
              <a:buClr>
                <a:srgbClr val="93C47D"/>
              </a:buClr>
              <a:buSzPts val="2400"/>
              <a:buChar char="●"/>
            </a:pPr>
            <a:r>
              <a:rPr lang="en" sz="2400" b="1">
                <a:solidFill>
                  <a:srgbClr val="93C47D"/>
                </a:solidFill>
              </a:rPr>
              <a:t>Anther/filament</a:t>
            </a:r>
            <a:endParaRPr sz="2400" b="1">
              <a:solidFill>
                <a:srgbClr val="93C47D"/>
              </a:solidFill>
            </a:endParaRPr>
          </a:p>
          <a:p>
            <a:pPr marL="457200" lvl="0" indent="-381000" algn="l" rtl="0">
              <a:spcBef>
                <a:spcPts val="0"/>
              </a:spcBef>
              <a:spcAft>
                <a:spcPts val="0"/>
              </a:spcAft>
              <a:buClr>
                <a:srgbClr val="93C47D"/>
              </a:buClr>
              <a:buSzPts val="2400"/>
              <a:buChar char="●"/>
            </a:pPr>
            <a:r>
              <a:rPr lang="en" sz="2400" b="1">
                <a:solidFill>
                  <a:srgbClr val="93C47D"/>
                </a:solidFill>
              </a:rPr>
              <a:t>Petal</a:t>
            </a:r>
            <a:endParaRPr sz="2400" b="1">
              <a:solidFill>
                <a:srgbClr val="93C47D"/>
              </a:solidFill>
            </a:endParaRPr>
          </a:p>
          <a:p>
            <a:pPr marL="457200" lvl="0" indent="0" algn="l" rtl="0">
              <a:spcBef>
                <a:spcPts val="1200"/>
              </a:spcBef>
              <a:spcAft>
                <a:spcPts val="0"/>
              </a:spcAft>
              <a:buNone/>
            </a:pPr>
            <a:endParaRPr sz="2400" b="1">
              <a:solidFill>
                <a:srgbClr val="B3D5B3"/>
              </a:solidFill>
            </a:endParaRPr>
          </a:p>
          <a:p>
            <a:pPr marL="0" lvl="0" indent="0" algn="l" rtl="0">
              <a:spcBef>
                <a:spcPts val="1200"/>
              </a:spcBef>
              <a:spcAft>
                <a:spcPts val="1200"/>
              </a:spcAft>
              <a:buNone/>
            </a:pPr>
            <a:endParaRPr/>
          </a:p>
        </p:txBody>
      </p:sp>
      <p:pic>
        <p:nvPicPr>
          <p:cNvPr id="208" name="Google Shape;208;p37"/>
          <p:cNvPicPr preferRelativeResize="0"/>
          <p:nvPr/>
        </p:nvPicPr>
        <p:blipFill rotWithShape="1">
          <a:blip r:embed="rId3">
            <a:alphaModFix/>
          </a:blip>
          <a:srcRect l="11488"/>
          <a:stretch/>
        </p:blipFill>
        <p:spPr>
          <a:xfrm>
            <a:off x="3678875" y="125225"/>
            <a:ext cx="5315200" cy="4776075"/>
          </a:xfrm>
          <a:prstGeom prst="rect">
            <a:avLst/>
          </a:prstGeom>
          <a:noFill/>
          <a:ln>
            <a:noFill/>
          </a:ln>
        </p:spPr>
      </p:pic>
      <p:sp>
        <p:nvSpPr>
          <p:cNvPr id="209" name="Google Shape;209;p37"/>
          <p:cNvSpPr txBox="1"/>
          <p:nvPr/>
        </p:nvSpPr>
        <p:spPr>
          <a:xfrm>
            <a:off x="7807500" y="1741400"/>
            <a:ext cx="1280100" cy="4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B6D7A8"/>
                </a:solidFill>
              </a:rPr>
              <a:t>Stigma</a:t>
            </a:r>
            <a:endParaRPr sz="2000" b="1">
              <a:solidFill>
                <a:srgbClr val="B6D7A8"/>
              </a:solidFill>
            </a:endParaRPr>
          </a:p>
          <a:p>
            <a:pPr marL="0" lvl="0" indent="0" algn="l" rtl="0">
              <a:spcBef>
                <a:spcPts val="0"/>
              </a:spcBef>
              <a:spcAft>
                <a:spcPts val="0"/>
              </a:spcAft>
              <a:buNone/>
            </a:pPr>
            <a:r>
              <a:rPr lang="en" sz="2000" b="1">
                <a:solidFill>
                  <a:srgbClr val="B6D7A8"/>
                </a:solidFill>
              </a:rPr>
              <a:t>Style</a:t>
            </a:r>
            <a:endParaRPr sz="2000" b="1">
              <a:solidFill>
                <a:srgbClr val="B6D7A8"/>
              </a:solidFill>
            </a:endParaRPr>
          </a:p>
          <a:p>
            <a:pPr marL="0" lvl="0" indent="0" algn="l" rtl="0">
              <a:spcBef>
                <a:spcPts val="0"/>
              </a:spcBef>
              <a:spcAft>
                <a:spcPts val="0"/>
              </a:spcAft>
              <a:buNone/>
            </a:pPr>
            <a:endParaRPr sz="1800">
              <a:solidFill>
                <a:schemeClr val="dk2"/>
              </a:solidFill>
            </a:endParaRPr>
          </a:p>
        </p:txBody>
      </p:sp>
      <p:sp>
        <p:nvSpPr>
          <p:cNvPr id="210" name="Google Shape;210;p37"/>
          <p:cNvSpPr txBox="1"/>
          <p:nvPr/>
        </p:nvSpPr>
        <p:spPr>
          <a:xfrm>
            <a:off x="7030300" y="2654975"/>
            <a:ext cx="1280100" cy="4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B6D7A8"/>
                </a:solidFill>
              </a:rPr>
              <a:t>Anther</a:t>
            </a:r>
            <a:endParaRPr sz="2000" b="1">
              <a:solidFill>
                <a:srgbClr val="B6D7A8"/>
              </a:solidFill>
            </a:endParaRPr>
          </a:p>
          <a:p>
            <a:pPr marL="0" lvl="0" indent="0" algn="l" rtl="0">
              <a:spcBef>
                <a:spcPts val="0"/>
              </a:spcBef>
              <a:spcAft>
                <a:spcPts val="0"/>
              </a:spcAft>
              <a:buNone/>
            </a:pPr>
            <a:r>
              <a:rPr lang="en" sz="2000" b="1">
                <a:solidFill>
                  <a:srgbClr val="B6D7A8"/>
                </a:solidFill>
              </a:rPr>
              <a:t>Filament</a:t>
            </a:r>
            <a:endParaRPr sz="2000" b="1">
              <a:solidFill>
                <a:srgbClr val="B6D7A8"/>
              </a:solidFill>
            </a:endParaRPr>
          </a:p>
          <a:p>
            <a:pPr marL="0" lvl="0" indent="0" algn="l" rtl="0">
              <a:spcBef>
                <a:spcPts val="0"/>
              </a:spcBef>
              <a:spcAft>
                <a:spcPts val="0"/>
              </a:spcAft>
              <a:buNone/>
            </a:pPr>
            <a:endParaRPr sz="1800">
              <a:solidFill>
                <a:schemeClr val="dk2"/>
              </a:solidFill>
            </a:endParaRPr>
          </a:p>
        </p:txBody>
      </p:sp>
      <p:sp>
        <p:nvSpPr>
          <p:cNvPr id="211" name="Google Shape;211;p37"/>
          <p:cNvSpPr/>
          <p:nvPr/>
        </p:nvSpPr>
        <p:spPr>
          <a:xfrm rot="736273">
            <a:off x="7196265" y="1817614"/>
            <a:ext cx="680344" cy="196183"/>
          </a:xfrm>
          <a:prstGeom prst="lef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37"/>
          <p:cNvSpPr/>
          <p:nvPr/>
        </p:nvSpPr>
        <p:spPr>
          <a:xfrm>
            <a:off x="7472875" y="2168000"/>
            <a:ext cx="403800" cy="196200"/>
          </a:xfrm>
          <a:prstGeom prst="lef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37"/>
          <p:cNvSpPr/>
          <p:nvPr/>
        </p:nvSpPr>
        <p:spPr>
          <a:xfrm rot="-1874031">
            <a:off x="7961183" y="2662228"/>
            <a:ext cx="403832" cy="196128"/>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37"/>
          <p:cNvSpPr/>
          <p:nvPr/>
        </p:nvSpPr>
        <p:spPr>
          <a:xfrm rot="-561426">
            <a:off x="8198240" y="2953860"/>
            <a:ext cx="241716" cy="194567"/>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body" idx="1"/>
          </p:nvPr>
        </p:nvSpPr>
        <p:spPr>
          <a:xfrm>
            <a:off x="395650" y="863550"/>
            <a:ext cx="81729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400" b="1">
                <a:solidFill>
                  <a:srgbClr val="93C47D"/>
                </a:solidFill>
              </a:rPr>
              <a:t>What is a flower? </a:t>
            </a:r>
            <a:endParaRPr sz="2400" b="1">
              <a:solidFill>
                <a:srgbClr val="93C47D"/>
              </a:solidFill>
            </a:endParaRPr>
          </a:p>
          <a:p>
            <a:pPr marL="0" lvl="0" indent="0" algn="l" rtl="0">
              <a:lnSpc>
                <a:spcPct val="100000"/>
              </a:lnSpc>
              <a:spcBef>
                <a:spcPts val="0"/>
              </a:spcBef>
              <a:spcAft>
                <a:spcPts val="0"/>
              </a:spcAft>
              <a:buNone/>
            </a:pPr>
            <a:r>
              <a:rPr lang="en" sz="2400" b="1">
                <a:solidFill>
                  <a:srgbClr val="93C47D"/>
                </a:solidFill>
              </a:rPr>
              <a:t>Why do plants have flowers?</a:t>
            </a:r>
            <a:endParaRPr sz="2400" b="1">
              <a:solidFill>
                <a:srgbClr val="93C47D"/>
              </a:solidFill>
            </a:endParaRPr>
          </a:p>
          <a:p>
            <a:pPr marL="0" lvl="0" indent="0" algn="l" rtl="0">
              <a:lnSpc>
                <a:spcPct val="100000"/>
              </a:lnSpc>
              <a:spcBef>
                <a:spcPts val="0"/>
              </a:spcBef>
              <a:spcAft>
                <a:spcPts val="0"/>
              </a:spcAft>
              <a:buNone/>
            </a:pPr>
            <a:r>
              <a:rPr lang="en" sz="2400" b="1">
                <a:solidFill>
                  <a:srgbClr val="93C47D"/>
                </a:solidFill>
              </a:rPr>
              <a:t>What do flowers do?</a:t>
            </a:r>
            <a:endParaRPr sz="2400" b="1">
              <a:solidFill>
                <a:srgbClr val="93C47D"/>
              </a:solidFill>
            </a:endParaRPr>
          </a:p>
          <a:p>
            <a:pPr marL="0" lvl="0" indent="0" algn="l" rtl="0">
              <a:lnSpc>
                <a:spcPct val="100000"/>
              </a:lnSpc>
              <a:spcBef>
                <a:spcPts val="0"/>
              </a:spcBef>
              <a:spcAft>
                <a:spcPts val="0"/>
              </a:spcAft>
              <a:buNone/>
            </a:pPr>
            <a:r>
              <a:rPr lang="en" sz="2400" b="1">
                <a:solidFill>
                  <a:srgbClr val="93C47D"/>
                </a:solidFill>
              </a:rPr>
              <a:t>Why are they so colorful?</a:t>
            </a:r>
            <a:endParaRPr sz="2400" b="1">
              <a:solidFill>
                <a:srgbClr val="93C47D"/>
              </a:solidFill>
            </a:endParaRPr>
          </a:p>
          <a:p>
            <a:pPr marL="0" lvl="0" indent="0" algn="l" rtl="0">
              <a:lnSpc>
                <a:spcPct val="100000"/>
              </a:lnSpc>
              <a:spcBef>
                <a:spcPts val="0"/>
              </a:spcBef>
              <a:spcAft>
                <a:spcPts val="0"/>
              </a:spcAft>
              <a:buNone/>
            </a:pPr>
            <a:endParaRPr sz="2400" b="1">
              <a:solidFill>
                <a:srgbClr val="B3D5B3"/>
              </a:solidFill>
            </a:endParaRPr>
          </a:p>
          <a:p>
            <a:pPr marL="0" lvl="0" indent="0" algn="l" rtl="0">
              <a:lnSpc>
                <a:spcPct val="100000"/>
              </a:lnSpc>
              <a:spcBef>
                <a:spcPts val="0"/>
              </a:spcBef>
              <a:spcAft>
                <a:spcPts val="0"/>
              </a:spcAft>
              <a:buClr>
                <a:schemeClr val="dk1"/>
              </a:buClr>
              <a:buSzPts val="1100"/>
              <a:buFont typeface="Arial"/>
              <a:buNone/>
            </a:pPr>
            <a:endParaRPr sz="2400" b="1">
              <a:solidFill>
                <a:srgbClr val="B3D5B3"/>
              </a:solidFill>
            </a:endParaRPr>
          </a:p>
        </p:txBody>
      </p:sp>
      <p:sp>
        <p:nvSpPr>
          <p:cNvPr id="220" name="Google Shape;220;p38"/>
          <p:cNvSpPr txBox="1">
            <a:spLocks noGrp="1"/>
          </p:cNvSpPr>
          <p:nvPr>
            <p:ph type="title"/>
          </p:nvPr>
        </p:nvSpPr>
        <p:spPr>
          <a:xfrm>
            <a:off x="221800" y="100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rgbClr val="B16BAE"/>
                </a:solidFill>
              </a:rPr>
              <a:t>So let’s revisit our questions…</a:t>
            </a:r>
            <a:endParaRPr b="1">
              <a:solidFill>
                <a:srgbClr val="B16BAE"/>
              </a:solidFill>
            </a:endParaRPr>
          </a:p>
        </p:txBody>
      </p:sp>
      <p:pic>
        <p:nvPicPr>
          <p:cNvPr id="221" name="Google Shape;221;p38"/>
          <p:cNvPicPr preferRelativeResize="0"/>
          <p:nvPr/>
        </p:nvPicPr>
        <p:blipFill>
          <a:blip r:embed="rId3">
            <a:alphaModFix/>
          </a:blip>
          <a:stretch>
            <a:fillRect/>
          </a:stretch>
        </p:blipFill>
        <p:spPr>
          <a:xfrm>
            <a:off x="5547147" y="100100"/>
            <a:ext cx="3320601" cy="2416050"/>
          </a:xfrm>
          <a:prstGeom prst="rect">
            <a:avLst/>
          </a:prstGeom>
          <a:noFill/>
          <a:ln>
            <a:noFill/>
          </a:ln>
        </p:spPr>
      </p:pic>
      <p:sp>
        <p:nvSpPr>
          <p:cNvPr id="222" name="Google Shape;222;p38"/>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150250" y="427350"/>
            <a:ext cx="8749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And why do bees go to flowers?  Talk with your group…</a:t>
            </a:r>
            <a:endParaRPr b="1">
              <a:solidFill>
                <a:srgbClr val="B16BAE"/>
              </a:solidFill>
            </a:endParaRPr>
          </a:p>
        </p:txBody>
      </p:sp>
      <p:sp>
        <p:nvSpPr>
          <p:cNvPr id="228" name="Google Shape;228;p39"/>
          <p:cNvSpPr txBox="1">
            <a:spLocks noGrp="1"/>
          </p:cNvSpPr>
          <p:nvPr>
            <p:ph type="body" idx="1"/>
          </p:nvPr>
        </p:nvSpPr>
        <p:spPr>
          <a:xfrm>
            <a:off x="311700" y="1152475"/>
            <a:ext cx="8520600" cy="36981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Char char="●"/>
            </a:pPr>
            <a:r>
              <a:rPr lang="en" sz="2400">
                <a:solidFill>
                  <a:schemeClr val="dk1"/>
                </a:solidFill>
              </a:rPr>
              <a:t>bees depend on flowers for sugars in the </a:t>
            </a:r>
            <a:r>
              <a:rPr lang="en" sz="2400">
                <a:solidFill>
                  <a:schemeClr val="dk1"/>
                </a:solidFill>
                <a:highlight>
                  <a:srgbClr val="B3D5B3"/>
                </a:highlight>
              </a:rPr>
              <a:t>nectar</a:t>
            </a:r>
            <a:r>
              <a:rPr lang="en" sz="2400">
                <a:solidFill>
                  <a:schemeClr val="dk1"/>
                </a:solidFill>
              </a:rPr>
              <a:t> to provide the energy their body needs to function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highlight>
                  <a:srgbClr val="B3D5B3"/>
                </a:highlight>
              </a:rPr>
              <a:t>pollen </a:t>
            </a:r>
            <a:r>
              <a:rPr lang="en" sz="2400">
                <a:solidFill>
                  <a:schemeClr val="dk1"/>
                </a:solidFill>
              </a:rPr>
              <a:t>is the primary source of proteins, fats, vitamins and minerals to build muscular, glandular and skeletal tissues of bees</a:t>
            </a:r>
            <a:endParaRPr sz="2400">
              <a:solidFill>
                <a:schemeClr val="dk1"/>
              </a:solidFill>
            </a:endParaRPr>
          </a:p>
          <a:p>
            <a:pPr marL="457200" lvl="0" indent="-381000" algn="l" rtl="0">
              <a:lnSpc>
                <a:spcPct val="115000"/>
              </a:lnSpc>
              <a:spcBef>
                <a:spcPts val="360"/>
              </a:spcBef>
              <a:spcAft>
                <a:spcPts val="0"/>
              </a:spcAft>
              <a:buClr>
                <a:schemeClr val="dk1"/>
              </a:buClr>
              <a:buSzPts val="2400"/>
              <a:buChar char="●"/>
            </a:pPr>
            <a:r>
              <a:rPr lang="en" sz="2400">
                <a:solidFill>
                  <a:schemeClr val="dk1"/>
                </a:solidFill>
              </a:rPr>
              <a:t>a colony of honey bees will collect as much as 44 to 110 pounds of pollen in a season because they need pollen, just like they need nectar. </a:t>
            </a:r>
            <a:endParaRPr sz="2400">
              <a:solidFill>
                <a:schemeClr val="dk1"/>
              </a:solidFill>
            </a:endParaRPr>
          </a:p>
          <a:p>
            <a:pPr marL="457200" lvl="0" indent="0" algn="l" rtl="0">
              <a:spcBef>
                <a:spcPts val="1200"/>
              </a:spcBef>
              <a:spcAft>
                <a:spcPts val="0"/>
              </a:spcAft>
              <a:buNone/>
            </a:pPr>
            <a:endParaRPr sz="2400"/>
          </a:p>
          <a:p>
            <a:pPr marL="0" lvl="0" indent="0" algn="l" rtl="0">
              <a:spcBef>
                <a:spcPts val="1200"/>
              </a:spcBef>
              <a:spcAft>
                <a:spcPts val="1200"/>
              </a:spcAft>
              <a:buNone/>
            </a:pPr>
            <a:endParaRPr sz="2400"/>
          </a:p>
        </p:txBody>
      </p:sp>
      <p:sp>
        <p:nvSpPr>
          <p:cNvPr id="229" name="Google Shape;229;p39"/>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1000"/>
                                        <p:tgtEl>
                                          <p:spTgt spid="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xEl>
                                              <p:pRg st="1" end="1"/>
                                            </p:txEl>
                                          </p:spTgt>
                                        </p:tgtEl>
                                        <p:attrNameLst>
                                          <p:attrName>style.visibility</p:attrName>
                                        </p:attrNameLst>
                                      </p:cBhvr>
                                      <p:to>
                                        <p:strVal val="visible"/>
                                      </p:to>
                                    </p:set>
                                    <p:animEffect transition="in" filter="fade">
                                      <p:cBhvr>
                                        <p:cTn id="12" dur="1000"/>
                                        <p:tgtEl>
                                          <p:spTgt spid="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xEl>
                                              <p:pRg st="2" end="2"/>
                                            </p:txEl>
                                          </p:spTgt>
                                        </p:tgtEl>
                                        <p:attrNameLst>
                                          <p:attrName>style.visibility</p:attrName>
                                        </p:attrNameLst>
                                      </p:cBhvr>
                                      <p:to>
                                        <p:strVal val="visible"/>
                                      </p:to>
                                    </p:set>
                                    <p:animEffect transition="in" filter="fade">
                                      <p:cBhvr>
                                        <p:cTn id="17" dur="1000"/>
                                        <p:tgtEl>
                                          <p:spTgt spid="2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xEl>
                                              <p:pRg st="3" end="3"/>
                                            </p:txEl>
                                          </p:spTgt>
                                        </p:tgtEl>
                                        <p:attrNameLst>
                                          <p:attrName>style.visibility</p:attrName>
                                        </p:attrNameLst>
                                      </p:cBhvr>
                                      <p:to>
                                        <p:strVal val="visible"/>
                                      </p:to>
                                    </p:set>
                                    <p:animEffect transition="in" filter="fade">
                                      <p:cBhvr>
                                        <p:cTn id="22" dur="1000"/>
                                        <p:tgtEl>
                                          <p:spTgt spid="2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xEl>
                                              <p:pRg st="4" end="4"/>
                                            </p:txEl>
                                          </p:spTgt>
                                        </p:tgtEl>
                                        <p:attrNameLst>
                                          <p:attrName>style.visibility</p:attrName>
                                        </p:attrNameLst>
                                      </p:cBhvr>
                                      <p:to>
                                        <p:strVal val="visible"/>
                                      </p:to>
                                    </p:set>
                                    <p:animEffect transition="in" filter="fade">
                                      <p:cBhvr>
                                        <p:cTn id="27" dur="1000"/>
                                        <p:tgtEl>
                                          <p:spTgt spid="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6" name="Google Shape;236;p40"/>
          <p:cNvPicPr preferRelativeResize="0"/>
          <p:nvPr/>
        </p:nvPicPr>
        <p:blipFill>
          <a:blip r:embed="rId4">
            <a:alphaModFix/>
          </a:blip>
          <a:stretch>
            <a:fillRect/>
          </a:stretch>
        </p:blipFill>
        <p:spPr>
          <a:xfrm>
            <a:off x="8290939" y="401625"/>
            <a:ext cx="667231" cy="984600"/>
          </a:xfrm>
          <a:prstGeom prst="rect">
            <a:avLst/>
          </a:prstGeom>
          <a:noFill/>
          <a:ln>
            <a:noFill/>
          </a:ln>
        </p:spPr>
      </p:pic>
      <p:sp>
        <p:nvSpPr>
          <p:cNvPr id="234" name="Google Shape;234;p40"/>
          <p:cNvSpPr txBox="1">
            <a:spLocks noGrp="1"/>
          </p:cNvSpPr>
          <p:nvPr>
            <p:ph type="title"/>
          </p:nvPr>
        </p:nvSpPr>
        <p:spPr>
          <a:xfrm>
            <a:off x="272550" y="401625"/>
            <a:ext cx="8598900" cy="9846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39285"/>
              <a:buFont typeface="Arial"/>
              <a:buNone/>
            </a:pPr>
            <a:endParaRPr dirty="0">
              <a:highlight>
                <a:schemeClr val="lt1"/>
              </a:highlight>
            </a:endParaRPr>
          </a:p>
          <a:p>
            <a:pPr marL="0" lvl="0" indent="0" algn="l" rtl="0">
              <a:spcBef>
                <a:spcPts val="0"/>
              </a:spcBef>
              <a:spcAft>
                <a:spcPts val="0"/>
              </a:spcAft>
              <a:buClr>
                <a:schemeClr val="dk1"/>
              </a:buClr>
              <a:buSzPct val="39285"/>
              <a:buFont typeface="Arial"/>
              <a:buNone/>
            </a:pPr>
            <a:r>
              <a:rPr lang="en" dirty="0">
                <a:highlight>
                  <a:srgbClr val="B16BAE"/>
                </a:highlight>
              </a:rPr>
              <a:t>Explain</a:t>
            </a:r>
            <a:r>
              <a:rPr lang="en" dirty="0"/>
              <a:t>   </a:t>
            </a:r>
            <a:r>
              <a:rPr lang="en" b="1" dirty="0">
                <a:solidFill>
                  <a:srgbClr val="B16BAE"/>
                </a:solidFill>
              </a:rPr>
              <a:t>How do plants pass on traits???? How does their DNA get from one plant to another????</a:t>
            </a:r>
            <a:endParaRPr b="1" dirty="0">
              <a:solidFill>
                <a:srgbClr val="B16BAE"/>
              </a:solidFill>
            </a:endParaRPr>
          </a:p>
          <a:p>
            <a:pPr marL="0" lvl="0" indent="0" algn="l" rtl="0">
              <a:spcBef>
                <a:spcPts val="0"/>
              </a:spcBef>
              <a:spcAft>
                <a:spcPts val="0"/>
              </a:spcAft>
              <a:buNone/>
            </a:pPr>
            <a:endParaRPr b="1" dirty="0">
              <a:solidFill>
                <a:srgbClr val="B16BAE"/>
              </a:solidFill>
            </a:endParaRPr>
          </a:p>
        </p:txBody>
      </p:sp>
      <p:sp>
        <p:nvSpPr>
          <p:cNvPr id="235" name="Google Shape;235;p40"/>
          <p:cNvSpPr txBox="1">
            <a:spLocks noGrp="1"/>
          </p:cNvSpPr>
          <p:nvPr>
            <p:ph type="body" idx="1"/>
          </p:nvPr>
        </p:nvSpPr>
        <p:spPr>
          <a:xfrm>
            <a:off x="7068287" y="2722850"/>
            <a:ext cx="1803163" cy="1781778"/>
          </a:xfrm>
          <a:prstGeom prst="rect">
            <a:avLst/>
          </a:prstGeom>
        </p:spPr>
        <p:txBody>
          <a:bodyPr spcFirstLastPara="1" wrap="square" lIns="68575" tIns="34275" rIns="68575" bIns="34275" anchor="t" anchorCtr="0">
            <a:normAutofit lnSpcReduction="10000"/>
          </a:bodyPr>
          <a:lstStyle/>
          <a:p>
            <a:pPr marL="0" lvl="0" indent="0" algn="l" rtl="0">
              <a:spcBef>
                <a:spcPts val="1100"/>
              </a:spcBef>
              <a:spcAft>
                <a:spcPts val="0"/>
              </a:spcAft>
              <a:buClr>
                <a:schemeClr val="dk1"/>
              </a:buClr>
              <a:buSzPts val="275"/>
              <a:buFont typeface="Arial"/>
              <a:buNone/>
            </a:pPr>
            <a:r>
              <a:rPr lang="en" sz="2400" dirty="0" smtClean="0">
                <a:solidFill>
                  <a:srgbClr val="252525"/>
                </a:solidFill>
              </a:rPr>
              <a:t>Be </a:t>
            </a:r>
            <a:r>
              <a:rPr lang="en" sz="2400" dirty="0">
                <a:solidFill>
                  <a:srgbClr val="252525"/>
                </a:solidFill>
              </a:rPr>
              <a:t>ready to share what you notice and are wondering. </a:t>
            </a:r>
            <a:endParaRPr sz="2400" dirty="0">
              <a:solidFill>
                <a:srgbClr val="252525"/>
              </a:solidFill>
            </a:endParaRPr>
          </a:p>
          <a:p>
            <a:pPr marL="0" lvl="0" indent="0" algn="l" rtl="0">
              <a:spcBef>
                <a:spcPts val="1100"/>
              </a:spcBef>
              <a:spcAft>
                <a:spcPts val="0"/>
              </a:spcAft>
              <a:buNone/>
            </a:pPr>
            <a:endParaRPr sz="9465" b="1" dirty="0">
              <a:solidFill>
                <a:srgbClr val="252525"/>
              </a:solidFill>
            </a:endParaRPr>
          </a:p>
          <a:p>
            <a:pPr marL="0" lvl="0" indent="0" algn="l" rtl="0">
              <a:spcBef>
                <a:spcPts val="1100"/>
              </a:spcBef>
              <a:spcAft>
                <a:spcPts val="0"/>
              </a:spcAft>
              <a:buNone/>
            </a:pPr>
            <a:endParaRPr sz="9465" dirty="0"/>
          </a:p>
          <a:p>
            <a:pPr marL="0" lvl="0" indent="0" algn="l" rtl="0">
              <a:spcBef>
                <a:spcPts val="1100"/>
              </a:spcBef>
              <a:spcAft>
                <a:spcPts val="0"/>
              </a:spcAft>
              <a:buNone/>
            </a:pPr>
            <a:endParaRPr sz="9465" dirty="0"/>
          </a:p>
          <a:p>
            <a:pPr marL="0" lvl="0" indent="0" algn="l" rtl="0">
              <a:spcBef>
                <a:spcPts val="1100"/>
              </a:spcBef>
              <a:spcAft>
                <a:spcPts val="0"/>
              </a:spcAft>
              <a:buNone/>
            </a:pPr>
            <a:endParaRPr sz="9465" dirty="0"/>
          </a:p>
        </p:txBody>
      </p:sp>
      <p:sp>
        <p:nvSpPr>
          <p:cNvPr id="239" name="Google Shape;239;p40"/>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Dfvyoir_SCY"/>
          <p:cNvPicPr>
            <a:picLocks noRot="1" noChangeAspect="1"/>
          </p:cNvPicPr>
          <p:nvPr>
            <a:videoFile r:link="rId1"/>
          </p:nvPr>
        </p:nvPicPr>
        <p:blipFill>
          <a:blip r:embed="rId5"/>
          <a:stretch>
            <a:fillRect/>
          </a:stretch>
        </p:blipFill>
        <p:spPr>
          <a:xfrm>
            <a:off x="387716" y="1273323"/>
            <a:ext cx="6533115" cy="3674877"/>
          </a:xfrm>
          <a:prstGeom prst="rect">
            <a:avLst/>
          </a:prstGeom>
        </p:spPr>
      </p:pic>
      <p:sp>
        <p:nvSpPr>
          <p:cNvPr id="8" name="TextBox 7"/>
          <p:cNvSpPr txBox="1"/>
          <p:nvPr/>
        </p:nvSpPr>
        <p:spPr>
          <a:xfrm>
            <a:off x="7035996" y="1531317"/>
            <a:ext cx="1835453" cy="1323439"/>
          </a:xfrm>
          <a:prstGeom prst="rect">
            <a:avLst/>
          </a:prstGeom>
          <a:noFill/>
        </p:spPr>
        <p:txBody>
          <a:bodyPr wrap="square" rtlCol="0">
            <a:spAutoFit/>
          </a:bodyPr>
          <a:lstStyle/>
          <a:p>
            <a:r>
              <a:rPr lang="en-US" sz="2000" b="1" dirty="0">
                <a:solidFill>
                  <a:srgbClr val="33CC33"/>
                </a:solidFill>
                <a:hlinkClick r:id="rId6"/>
              </a:rPr>
              <a:t>Pollination Explained </a:t>
            </a:r>
            <a:r>
              <a:rPr lang="en-US" sz="2000" dirty="0">
                <a:solidFill>
                  <a:srgbClr val="33CC33"/>
                </a:solidFill>
              </a:rPr>
              <a:t>video</a:t>
            </a:r>
          </a:p>
          <a:p>
            <a:endParaRPr lang="en-US" sz="2000" dirty="0">
              <a:solidFill>
                <a:srgbClr val="33CC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6" name="Google Shape;236;p40"/>
          <p:cNvPicPr preferRelativeResize="0"/>
          <p:nvPr/>
        </p:nvPicPr>
        <p:blipFill>
          <a:blip r:embed="rId3">
            <a:alphaModFix/>
          </a:blip>
          <a:stretch>
            <a:fillRect/>
          </a:stretch>
        </p:blipFill>
        <p:spPr>
          <a:xfrm>
            <a:off x="8187225" y="501824"/>
            <a:ext cx="667231" cy="984600"/>
          </a:xfrm>
          <a:prstGeom prst="rect">
            <a:avLst/>
          </a:prstGeom>
          <a:noFill/>
          <a:ln>
            <a:noFill/>
          </a:ln>
        </p:spPr>
      </p:pic>
      <p:sp>
        <p:nvSpPr>
          <p:cNvPr id="234" name="Google Shape;234;p40"/>
          <p:cNvSpPr txBox="1">
            <a:spLocks noGrp="1"/>
          </p:cNvSpPr>
          <p:nvPr>
            <p:ph type="title"/>
          </p:nvPr>
        </p:nvSpPr>
        <p:spPr>
          <a:xfrm>
            <a:off x="272550" y="401625"/>
            <a:ext cx="8598900" cy="9846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39285"/>
              <a:buFont typeface="Arial"/>
              <a:buNone/>
            </a:pPr>
            <a:endParaRPr>
              <a:highlight>
                <a:schemeClr val="lt1"/>
              </a:highlight>
            </a:endParaRPr>
          </a:p>
          <a:p>
            <a:pPr marL="0" lvl="0" indent="0" algn="l" rtl="0">
              <a:spcBef>
                <a:spcPts val="0"/>
              </a:spcBef>
              <a:spcAft>
                <a:spcPts val="0"/>
              </a:spcAft>
              <a:buClr>
                <a:schemeClr val="dk1"/>
              </a:buClr>
              <a:buSzPct val="39285"/>
              <a:buFont typeface="Arial"/>
              <a:buNone/>
            </a:pPr>
            <a:r>
              <a:rPr lang="en">
                <a:highlight>
                  <a:srgbClr val="B16BAE"/>
                </a:highlight>
              </a:rPr>
              <a:t>Explain</a:t>
            </a:r>
            <a:r>
              <a:rPr lang="en"/>
              <a:t>   </a:t>
            </a:r>
            <a:r>
              <a:rPr lang="en" b="1">
                <a:solidFill>
                  <a:srgbClr val="B16BAE"/>
                </a:solidFill>
              </a:rPr>
              <a:t>How do plants pass on traits???? How does their DNA get from one plant to another????</a:t>
            </a:r>
            <a:endParaRPr b="1">
              <a:solidFill>
                <a:srgbClr val="B16BAE"/>
              </a:solidFill>
            </a:endParaRPr>
          </a:p>
          <a:p>
            <a:pPr marL="0" lvl="0" indent="0" algn="l" rtl="0">
              <a:spcBef>
                <a:spcPts val="0"/>
              </a:spcBef>
              <a:spcAft>
                <a:spcPts val="0"/>
              </a:spcAft>
              <a:buNone/>
            </a:pPr>
            <a:endParaRPr b="1">
              <a:solidFill>
                <a:srgbClr val="B16BAE"/>
              </a:solidFill>
            </a:endParaRPr>
          </a:p>
        </p:txBody>
      </p:sp>
      <p:sp>
        <p:nvSpPr>
          <p:cNvPr id="235" name="Google Shape;235;p40"/>
          <p:cNvSpPr txBox="1">
            <a:spLocks noGrp="1"/>
          </p:cNvSpPr>
          <p:nvPr>
            <p:ph type="body" idx="1"/>
          </p:nvPr>
        </p:nvSpPr>
        <p:spPr>
          <a:xfrm>
            <a:off x="272550" y="1253163"/>
            <a:ext cx="8229600" cy="682726"/>
          </a:xfrm>
          <a:prstGeom prst="rect">
            <a:avLst/>
          </a:prstGeom>
        </p:spPr>
        <p:txBody>
          <a:bodyPr spcFirstLastPara="1" wrap="square" lIns="68575" tIns="34275" rIns="68575" bIns="34275" anchor="t" anchorCtr="0">
            <a:normAutofit fontScale="25000" lnSpcReduction="20000"/>
          </a:bodyPr>
          <a:lstStyle/>
          <a:p>
            <a:pPr marL="0" lvl="0" indent="0" algn="l" rtl="0">
              <a:spcBef>
                <a:spcPts val="1100"/>
              </a:spcBef>
              <a:spcAft>
                <a:spcPts val="0"/>
              </a:spcAft>
              <a:buClr>
                <a:schemeClr val="dk1"/>
              </a:buClr>
              <a:buSzPts val="275"/>
              <a:buFont typeface="Arial"/>
              <a:buNone/>
            </a:pPr>
            <a:r>
              <a:rPr lang="en" sz="9465" dirty="0" smtClean="0">
                <a:solidFill>
                  <a:srgbClr val="252525"/>
                </a:solidFill>
              </a:rPr>
              <a:t>Be </a:t>
            </a:r>
            <a:r>
              <a:rPr lang="en" sz="9465" dirty="0">
                <a:solidFill>
                  <a:srgbClr val="252525"/>
                </a:solidFill>
              </a:rPr>
              <a:t>ready to share what you notice and are wondering. </a:t>
            </a:r>
            <a:endParaRPr sz="9465" dirty="0">
              <a:solidFill>
                <a:srgbClr val="252525"/>
              </a:solidFill>
            </a:endParaRPr>
          </a:p>
          <a:p>
            <a:pPr marL="0" lvl="0" indent="0" algn="l" rtl="0">
              <a:spcBef>
                <a:spcPts val="1100"/>
              </a:spcBef>
              <a:spcAft>
                <a:spcPts val="0"/>
              </a:spcAft>
              <a:buNone/>
            </a:pPr>
            <a:endParaRPr sz="9465" b="1" dirty="0">
              <a:solidFill>
                <a:srgbClr val="252525"/>
              </a:solidFill>
            </a:endParaRPr>
          </a:p>
          <a:p>
            <a:pPr marL="0" lvl="0" indent="0" algn="l" rtl="0">
              <a:spcBef>
                <a:spcPts val="1100"/>
              </a:spcBef>
              <a:spcAft>
                <a:spcPts val="0"/>
              </a:spcAft>
              <a:buNone/>
            </a:pPr>
            <a:endParaRPr sz="9465" dirty="0"/>
          </a:p>
          <a:p>
            <a:pPr marL="0" lvl="0" indent="0" algn="l" rtl="0">
              <a:spcBef>
                <a:spcPts val="1100"/>
              </a:spcBef>
              <a:spcAft>
                <a:spcPts val="0"/>
              </a:spcAft>
              <a:buNone/>
            </a:pPr>
            <a:endParaRPr sz="9465" dirty="0"/>
          </a:p>
          <a:p>
            <a:pPr marL="0" lvl="0" indent="0" algn="l" rtl="0">
              <a:spcBef>
                <a:spcPts val="1100"/>
              </a:spcBef>
              <a:spcAft>
                <a:spcPts val="0"/>
              </a:spcAft>
              <a:buNone/>
            </a:pPr>
            <a:endParaRPr sz="9465" dirty="0"/>
          </a:p>
        </p:txBody>
      </p:sp>
      <p:pic>
        <p:nvPicPr>
          <p:cNvPr id="237" name="Google Shape;237;p40"/>
          <p:cNvPicPr preferRelativeResize="0"/>
          <p:nvPr/>
        </p:nvPicPr>
        <p:blipFill>
          <a:blip r:embed="rId4">
            <a:alphaModFix/>
          </a:blip>
          <a:stretch>
            <a:fillRect/>
          </a:stretch>
        </p:blipFill>
        <p:spPr>
          <a:xfrm>
            <a:off x="424200" y="1865424"/>
            <a:ext cx="6959366" cy="1535801"/>
          </a:xfrm>
          <a:prstGeom prst="rect">
            <a:avLst/>
          </a:prstGeom>
          <a:noFill/>
          <a:ln>
            <a:noFill/>
          </a:ln>
        </p:spPr>
      </p:pic>
      <p:pic>
        <p:nvPicPr>
          <p:cNvPr id="238" name="Google Shape;238;p40"/>
          <p:cNvPicPr preferRelativeResize="0"/>
          <p:nvPr/>
        </p:nvPicPr>
        <p:blipFill>
          <a:blip r:embed="rId5">
            <a:alphaModFix/>
          </a:blip>
          <a:stretch>
            <a:fillRect/>
          </a:stretch>
        </p:blipFill>
        <p:spPr>
          <a:xfrm>
            <a:off x="424200" y="3469593"/>
            <a:ext cx="7181557" cy="1478607"/>
          </a:xfrm>
          <a:prstGeom prst="rect">
            <a:avLst/>
          </a:prstGeom>
          <a:noFill/>
          <a:ln>
            <a:noFill/>
          </a:ln>
        </p:spPr>
      </p:pic>
      <p:sp>
        <p:nvSpPr>
          <p:cNvPr id="239" name="Google Shape;239;p40"/>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84540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353500" y="457200"/>
            <a:ext cx="79104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sz="2500" b="1">
                <a:solidFill>
                  <a:srgbClr val="B16BAE"/>
                </a:solidFill>
              </a:rPr>
              <a:t>Let’s take a closer look at what happens to the pollen grains</a:t>
            </a:r>
            <a:endParaRPr sz="2500" b="1">
              <a:solidFill>
                <a:srgbClr val="B16BAE"/>
              </a:solidFill>
            </a:endParaRPr>
          </a:p>
        </p:txBody>
      </p:sp>
      <p:sp>
        <p:nvSpPr>
          <p:cNvPr id="245" name="Google Shape;245;p41"/>
          <p:cNvSpPr txBox="1">
            <a:spLocks noGrp="1"/>
          </p:cNvSpPr>
          <p:nvPr>
            <p:ph type="body" idx="1"/>
          </p:nvPr>
        </p:nvSpPr>
        <p:spPr>
          <a:xfrm>
            <a:off x="353500" y="1373325"/>
            <a:ext cx="3169421" cy="3028800"/>
          </a:xfrm>
          <a:prstGeom prst="rect">
            <a:avLst/>
          </a:prstGeom>
        </p:spPr>
        <p:txBody>
          <a:bodyPr spcFirstLastPara="1" wrap="square" lIns="68575" tIns="34275" rIns="68575" bIns="34275" anchor="t" anchorCtr="0">
            <a:normAutofit/>
          </a:bodyPr>
          <a:lstStyle/>
          <a:p>
            <a:pPr marL="0" lvl="0" indent="0" algn="l" rtl="0">
              <a:lnSpc>
                <a:spcPct val="95000"/>
              </a:lnSpc>
              <a:spcBef>
                <a:spcPts val="1100"/>
              </a:spcBef>
              <a:spcAft>
                <a:spcPts val="0"/>
              </a:spcAft>
              <a:buSzPts val="852"/>
              <a:buNone/>
            </a:pPr>
            <a:r>
              <a:rPr lang="en" sz="2735" dirty="0"/>
              <a:t>Be ready to share what </a:t>
            </a:r>
            <a:r>
              <a:rPr lang="en" sz="2735" dirty="0" smtClean="0"/>
              <a:t>you notice </a:t>
            </a:r>
            <a:r>
              <a:rPr lang="en" sz="2735" dirty="0"/>
              <a:t>and are wondering</a:t>
            </a:r>
            <a:endParaRPr sz="2735" dirty="0"/>
          </a:p>
          <a:p>
            <a:pPr marL="0" lvl="0" indent="0" algn="l" rtl="0">
              <a:lnSpc>
                <a:spcPct val="95000"/>
              </a:lnSpc>
              <a:spcBef>
                <a:spcPts val="1100"/>
              </a:spcBef>
              <a:spcAft>
                <a:spcPts val="0"/>
              </a:spcAft>
              <a:buClr>
                <a:schemeClr val="dk1"/>
              </a:buClr>
              <a:buSzPts val="852"/>
              <a:buFont typeface="Arial"/>
              <a:buNone/>
            </a:pPr>
            <a:r>
              <a:rPr lang="en" sz="2735" u="sng" dirty="0">
                <a:solidFill>
                  <a:schemeClr val="hlink"/>
                </a:solidFill>
                <a:hlinkClick r:id="rId4"/>
              </a:rPr>
              <a:t>Science Sauce Flower Fertilization </a:t>
            </a:r>
            <a:endParaRPr sz="100" dirty="0"/>
          </a:p>
        </p:txBody>
      </p:sp>
      <p:sp>
        <p:nvSpPr>
          <p:cNvPr id="246" name="Google Shape;246;p41"/>
          <p:cNvSpPr txBox="1"/>
          <p:nvPr/>
        </p:nvSpPr>
        <p:spPr>
          <a:xfrm>
            <a:off x="2137725" y="2487525"/>
            <a:ext cx="10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48" name="Google Shape;248;p41"/>
          <p:cNvPicPr preferRelativeResize="0"/>
          <p:nvPr/>
        </p:nvPicPr>
        <p:blipFill>
          <a:blip r:embed="rId5">
            <a:alphaModFix/>
          </a:blip>
          <a:stretch>
            <a:fillRect/>
          </a:stretch>
        </p:blipFill>
        <p:spPr>
          <a:xfrm>
            <a:off x="161595" y="3766890"/>
            <a:ext cx="6109224" cy="1194175"/>
          </a:xfrm>
          <a:prstGeom prst="rect">
            <a:avLst/>
          </a:prstGeom>
          <a:noFill/>
          <a:ln>
            <a:noFill/>
          </a:ln>
        </p:spPr>
      </p:pic>
      <p:sp>
        <p:nvSpPr>
          <p:cNvPr id="2" name="Rectangle 1"/>
          <p:cNvSpPr/>
          <p:nvPr/>
        </p:nvSpPr>
        <p:spPr>
          <a:xfrm>
            <a:off x="8066567" y="4640850"/>
            <a:ext cx="197333" cy="28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7" name="Google Shape;247;p41"/>
          <p:cNvPicPr preferRelativeResize="0"/>
          <p:nvPr/>
        </p:nvPicPr>
        <p:blipFill>
          <a:blip r:embed="rId6">
            <a:alphaModFix/>
          </a:blip>
          <a:stretch>
            <a:fillRect/>
          </a:stretch>
        </p:blipFill>
        <p:spPr>
          <a:xfrm>
            <a:off x="6447759" y="3809418"/>
            <a:ext cx="2293899" cy="1093650"/>
          </a:xfrm>
          <a:prstGeom prst="rect">
            <a:avLst/>
          </a:prstGeom>
          <a:noFill/>
          <a:ln w="38100" cap="flat" cmpd="sng">
            <a:solidFill>
              <a:srgbClr val="595959"/>
            </a:solidFill>
            <a:prstDash val="solid"/>
            <a:round/>
            <a:headEnd type="none" w="sm" len="sm"/>
            <a:tailEnd type="none" w="sm" len="sm"/>
          </a:ln>
        </p:spPr>
      </p:pic>
      <p:pic>
        <p:nvPicPr>
          <p:cNvPr id="4" name="8Y5BRMCo-00"/>
          <p:cNvPicPr>
            <a:picLocks noRot="1" noChangeAspect="1"/>
          </p:cNvPicPr>
          <p:nvPr>
            <a:videoFile r:link="rId1"/>
          </p:nvPr>
        </p:nvPicPr>
        <p:blipFill>
          <a:blip r:embed="rId7"/>
          <a:stretch>
            <a:fillRect/>
          </a:stretch>
        </p:blipFill>
        <p:spPr>
          <a:xfrm>
            <a:off x="3714826" y="965850"/>
            <a:ext cx="4887419" cy="274917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2"/>
          <p:cNvSpPr txBox="1">
            <a:spLocks noGrp="1"/>
          </p:cNvSpPr>
          <p:nvPr>
            <p:ph type="body" idx="1"/>
          </p:nvPr>
        </p:nvSpPr>
        <p:spPr>
          <a:xfrm>
            <a:off x="355900" y="1497150"/>
            <a:ext cx="39999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endParaRPr sz="2000"/>
          </a:p>
          <a:p>
            <a:pPr marL="457200" lvl="0" indent="-377428" algn="l" rtl="0">
              <a:spcBef>
                <a:spcPts val="1200"/>
              </a:spcBef>
              <a:spcAft>
                <a:spcPts val="0"/>
              </a:spcAft>
              <a:buClr>
                <a:srgbClr val="93C47D"/>
              </a:buClr>
              <a:buSzPct val="100000"/>
              <a:buChar char="●"/>
            </a:pPr>
            <a:r>
              <a:rPr lang="en" sz="3750" b="1">
                <a:solidFill>
                  <a:srgbClr val="93C47D"/>
                </a:solidFill>
              </a:rPr>
              <a:t>traits vary, so all individuals are unique, but they also share similar traits of their species</a:t>
            </a:r>
            <a:endParaRPr sz="3750" b="1">
              <a:solidFill>
                <a:srgbClr val="93C47D"/>
              </a:solidFill>
            </a:endParaRPr>
          </a:p>
          <a:p>
            <a:pPr marL="457200" lvl="0" indent="-377428" algn="l" rtl="0">
              <a:spcBef>
                <a:spcPts val="0"/>
              </a:spcBef>
              <a:spcAft>
                <a:spcPts val="0"/>
              </a:spcAft>
              <a:buClr>
                <a:srgbClr val="93C47D"/>
              </a:buClr>
              <a:buSzPct val="100000"/>
              <a:buChar char="●"/>
            </a:pPr>
            <a:r>
              <a:rPr lang="en" sz="3750" b="1">
                <a:solidFill>
                  <a:srgbClr val="93C47D"/>
                </a:solidFill>
              </a:rPr>
              <a:t>traits can be affected by the environment.</a:t>
            </a:r>
            <a:endParaRPr sz="3750" b="1">
              <a:solidFill>
                <a:srgbClr val="93C47D"/>
              </a:solidFill>
            </a:endParaRPr>
          </a:p>
          <a:p>
            <a:pPr marL="0" lvl="0" indent="0" algn="ctr" rtl="0">
              <a:spcBef>
                <a:spcPts val="1200"/>
              </a:spcBef>
              <a:spcAft>
                <a:spcPts val="1200"/>
              </a:spcAft>
              <a:buNone/>
            </a:pPr>
            <a:endParaRPr sz="2600"/>
          </a:p>
        </p:txBody>
      </p:sp>
      <p:sp>
        <p:nvSpPr>
          <p:cNvPr id="255" name="Google Shape;25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61" b="1">
                <a:solidFill>
                  <a:srgbClr val="93C47D"/>
                </a:solidFill>
              </a:rPr>
              <a:t>Now we know: </a:t>
            </a:r>
            <a:r>
              <a:rPr lang="en" b="1">
                <a:solidFill>
                  <a:srgbClr val="B16BAE"/>
                </a:solidFill>
              </a:rPr>
              <a:t>Organisms look like their parents due to inherited traits</a:t>
            </a:r>
            <a:endParaRPr b="1">
              <a:solidFill>
                <a:srgbClr val="B16BAE"/>
              </a:solidFill>
            </a:endParaRPr>
          </a:p>
        </p:txBody>
      </p:sp>
      <p:sp>
        <p:nvSpPr>
          <p:cNvPr id="256" name="Google Shape;256;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b="1">
                <a:solidFill>
                  <a:srgbClr val="B16BAE"/>
                </a:solidFill>
              </a:rPr>
              <a:t>But why should we care about an organism’s traits and DNA???</a:t>
            </a:r>
            <a:endParaRPr sz="2300" b="1">
              <a:solidFill>
                <a:srgbClr val="B16BAE"/>
              </a:solidFill>
            </a:endParaRPr>
          </a:p>
          <a:p>
            <a:pPr marL="0" lvl="0" indent="0" algn="l" rtl="0">
              <a:spcBef>
                <a:spcPts val="1200"/>
              </a:spcBef>
              <a:spcAft>
                <a:spcPts val="0"/>
              </a:spcAft>
              <a:buClr>
                <a:schemeClr val="dk1"/>
              </a:buClr>
              <a:buSzPts val="1100"/>
              <a:buFont typeface="Arial"/>
              <a:buNone/>
            </a:pPr>
            <a:r>
              <a:rPr lang="en" sz="2300" b="1">
                <a:solidFill>
                  <a:srgbClr val="B16BAE"/>
                </a:solidFill>
              </a:rPr>
              <a:t>Why should we care about species and grouping living things into species?</a:t>
            </a:r>
            <a:endParaRPr sz="2300" b="1">
              <a:solidFill>
                <a:srgbClr val="B16BAE"/>
              </a:solidFill>
            </a:endParaRPr>
          </a:p>
          <a:p>
            <a:pPr marL="0" lvl="0" indent="0" algn="l" rtl="0">
              <a:spcBef>
                <a:spcPts val="1200"/>
              </a:spcBef>
              <a:spcAft>
                <a:spcPts val="1200"/>
              </a:spcAft>
              <a:buNone/>
            </a:pPr>
            <a:endParaRPr sz="2300" b="1">
              <a:solidFill>
                <a:srgbClr val="B16BAE"/>
              </a:solidFill>
            </a:endParaRPr>
          </a:p>
        </p:txBody>
      </p:sp>
      <p:sp>
        <p:nvSpPr>
          <p:cNvPr id="257" name="Google Shape;257;p42"/>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10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10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1000"/>
                                        <p:tgtEl>
                                          <p:spTgt spid="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
                                            <p:txEl>
                                              <p:pRg st="3" end="3"/>
                                            </p:txEl>
                                          </p:spTgt>
                                        </p:tgtEl>
                                        <p:attrNameLst>
                                          <p:attrName>style.visibility</p:attrName>
                                        </p:attrNameLst>
                                      </p:cBhvr>
                                      <p:to>
                                        <p:strVal val="visible"/>
                                      </p:to>
                                    </p:set>
                                    <p:animEffect transition="in" filter="fade">
                                      <p:cBhvr>
                                        <p:cTn id="22" dur="1000"/>
                                        <p:tgtEl>
                                          <p:spTgt spid="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811000" y="18225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One reason we have to know species…</a:t>
            </a:r>
            <a:endParaRPr sz="2500" b="1">
              <a:solidFill>
                <a:srgbClr val="B16BAE"/>
              </a:solidFill>
            </a:endParaRPr>
          </a:p>
        </p:txBody>
      </p:sp>
      <p:sp>
        <p:nvSpPr>
          <p:cNvPr id="263" name="Google Shape;263;p43"/>
          <p:cNvSpPr txBox="1">
            <a:spLocks noGrp="1"/>
          </p:cNvSpPr>
          <p:nvPr>
            <p:ph type="body" idx="1"/>
          </p:nvPr>
        </p:nvSpPr>
        <p:spPr>
          <a:xfrm>
            <a:off x="215425" y="1199550"/>
            <a:ext cx="8659800" cy="33945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400" b="1">
                <a:solidFill>
                  <a:srgbClr val="B16BAE"/>
                </a:solidFill>
              </a:rPr>
              <a:t>…we communicate about species everyday!!</a:t>
            </a:r>
            <a:endParaRPr sz="2400" b="1">
              <a:solidFill>
                <a:srgbClr val="B16BAE"/>
              </a:solidFill>
            </a:endParaRPr>
          </a:p>
          <a:p>
            <a:pPr marL="0" lvl="0" indent="0" algn="l" rtl="0">
              <a:spcBef>
                <a:spcPts val="1100"/>
              </a:spcBef>
              <a:spcAft>
                <a:spcPts val="0"/>
              </a:spcAft>
              <a:buNone/>
            </a:pPr>
            <a:endParaRPr sz="2400" b="1">
              <a:solidFill>
                <a:srgbClr val="B16BAE"/>
              </a:solidFill>
            </a:endParaRPr>
          </a:p>
          <a:p>
            <a:pPr marL="0" lvl="0" indent="0" algn="l" rtl="0">
              <a:spcBef>
                <a:spcPts val="1100"/>
              </a:spcBef>
              <a:spcAft>
                <a:spcPts val="0"/>
              </a:spcAft>
              <a:buNone/>
            </a:pPr>
            <a:endParaRPr/>
          </a:p>
        </p:txBody>
      </p:sp>
      <p:pic>
        <p:nvPicPr>
          <p:cNvPr id="264" name="Google Shape;264;p43"/>
          <p:cNvPicPr preferRelativeResize="0"/>
          <p:nvPr/>
        </p:nvPicPr>
        <p:blipFill>
          <a:blip r:embed="rId3">
            <a:alphaModFix/>
          </a:blip>
          <a:stretch>
            <a:fillRect/>
          </a:stretch>
        </p:blipFill>
        <p:spPr>
          <a:xfrm>
            <a:off x="6554525" y="2939950"/>
            <a:ext cx="2019264" cy="2008199"/>
          </a:xfrm>
          <a:prstGeom prst="rect">
            <a:avLst/>
          </a:prstGeom>
          <a:noFill/>
          <a:ln>
            <a:noFill/>
          </a:ln>
        </p:spPr>
      </p:pic>
      <p:sp>
        <p:nvSpPr>
          <p:cNvPr id="265" name="Google Shape;265;p43"/>
          <p:cNvSpPr/>
          <p:nvPr/>
        </p:nvSpPr>
        <p:spPr>
          <a:xfrm>
            <a:off x="730175" y="2110875"/>
            <a:ext cx="4458600" cy="2008200"/>
          </a:xfrm>
          <a:prstGeom prst="wedgeRectCallout">
            <a:avLst>
              <a:gd name="adj1" fmla="val 61534"/>
              <a:gd name="adj2" fmla="val 64747"/>
            </a:avLst>
          </a:prstGeom>
          <a:solidFill>
            <a:srgbClr val="B3D5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3"/>
          <p:cNvSpPr txBox="1"/>
          <p:nvPr/>
        </p:nvSpPr>
        <p:spPr>
          <a:xfrm>
            <a:off x="766800" y="2110875"/>
            <a:ext cx="4281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Could you pick up some apples and carrots at the store?</a:t>
            </a:r>
            <a:endParaRPr sz="2000" b="1"/>
          </a:p>
          <a:p>
            <a:pPr marL="0" lvl="0" indent="0" algn="l" rtl="0">
              <a:spcBef>
                <a:spcPts val="0"/>
              </a:spcBef>
              <a:spcAft>
                <a:spcPts val="0"/>
              </a:spcAft>
              <a:buNone/>
            </a:pPr>
            <a:r>
              <a:rPr lang="en" sz="2000" b="1"/>
              <a:t>Can you tell Beatrice to walk the dogs please? </a:t>
            </a:r>
            <a:endParaRPr sz="2000" b="1"/>
          </a:p>
          <a:p>
            <a:pPr marL="0" lvl="0" indent="0" algn="l" rtl="0">
              <a:spcBef>
                <a:spcPts val="0"/>
              </a:spcBef>
              <a:spcAft>
                <a:spcPts val="0"/>
              </a:spcAft>
              <a:buNone/>
            </a:pPr>
            <a:r>
              <a:rPr lang="en" sz="2000" b="1"/>
              <a:t>And it’s Gloria’s turn to water the plants in the yard.</a:t>
            </a:r>
            <a:endParaRPr sz="2000"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311700" y="493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rgbClr val="B16BAE"/>
                </a:highlight>
              </a:rPr>
              <a:t>Engage </a:t>
            </a:r>
            <a:endParaRPr>
              <a:highlight>
                <a:srgbClr val="B16BAE"/>
              </a:highlight>
            </a:endParaRPr>
          </a:p>
        </p:txBody>
      </p:sp>
      <p:sp>
        <p:nvSpPr>
          <p:cNvPr id="116" name="Google Shape;116;p27"/>
          <p:cNvSpPr txBox="1">
            <a:spLocks noGrp="1"/>
          </p:cNvSpPr>
          <p:nvPr>
            <p:ph type="body" idx="1"/>
          </p:nvPr>
        </p:nvSpPr>
        <p:spPr>
          <a:xfrm>
            <a:off x="311700" y="1152475"/>
            <a:ext cx="85206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900" dirty="0"/>
              <a:t>Watch the video. </a:t>
            </a:r>
            <a:endParaRPr sz="7900" dirty="0"/>
          </a:p>
          <a:p>
            <a:pPr marL="0" lvl="0" indent="0" algn="l" rtl="0">
              <a:spcBef>
                <a:spcPts val="1200"/>
              </a:spcBef>
              <a:spcAft>
                <a:spcPts val="0"/>
              </a:spcAft>
              <a:buNone/>
            </a:pPr>
            <a:r>
              <a:rPr lang="en" sz="7900" dirty="0"/>
              <a:t>Record your </a:t>
            </a:r>
            <a:r>
              <a:rPr lang="en" sz="7900" i="1" dirty="0"/>
              <a:t>I Wonders</a:t>
            </a:r>
            <a:r>
              <a:rPr lang="en" sz="7900" dirty="0"/>
              <a:t> on a post-it note.</a:t>
            </a:r>
            <a:endParaRPr sz="7900" dirty="0"/>
          </a:p>
          <a:p>
            <a:pPr marL="0" lvl="0" indent="0" algn="l" rtl="0">
              <a:spcBef>
                <a:spcPts val="1200"/>
              </a:spcBef>
              <a:spcAft>
                <a:spcPts val="0"/>
              </a:spcAft>
              <a:buNone/>
            </a:pPr>
            <a:r>
              <a:rPr lang="en" sz="7900" dirty="0"/>
              <a:t>Be ready to share what you notice and what you are wondering. </a:t>
            </a:r>
            <a:endParaRPr sz="7900" dirty="0"/>
          </a:p>
          <a:p>
            <a:pPr marL="0" lvl="0" indent="0" algn="l" rtl="0">
              <a:spcBef>
                <a:spcPts val="1200"/>
              </a:spcBef>
              <a:spcAft>
                <a:spcPts val="0"/>
              </a:spcAft>
              <a:buNone/>
            </a:pPr>
            <a:endParaRPr sz="7900" dirty="0"/>
          </a:p>
          <a:p>
            <a:pPr marL="0" lvl="0" indent="0" algn="l" rtl="0">
              <a:spcBef>
                <a:spcPts val="1200"/>
              </a:spcBef>
              <a:spcAft>
                <a:spcPts val="0"/>
              </a:spcAft>
              <a:buClr>
                <a:schemeClr val="dk1"/>
              </a:buClr>
              <a:buSzPts val="275"/>
              <a:buFont typeface="Arial"/>
              <a:buNone/>
            </a:pPr>
            <a:r>
              <a:rPr lang="en" sz="7807" b="1" dirty="0">
                <a:solidFill>
                  <a:schemeClr val="dk1"/>
                </a:solidFill>
                <a:highlight>
                  <a:srgbClr val="B3D5B3"/>
                </a:highlight>
              </a:rPr>
              <a:t>Phenomena</a:t>
            </a:r>
            <a:endParaRPr sz="7807" b="1" dirty="0">
              <a:solidFill>
                <a:schemeClr val="dk1"/>
              </a:solidFill>
              <a:highlight>
                <a:srgbClr val="B3D5B3"/>
              </a:highlight>
            </a:endParaRPr>
          </a:p>
          <a:p>
            <a:pPr marL="0" lvl="0" indent="0" algn="l" rtl="0">
              <a:spcBef>
                <a:spcPts val="1200"/>
              </a:spcBef>
              <a:spcAft>
                <a:spcPts val="0"/>
              </a:spcAft>
              <a:buClr>
                <a:schemeClr val="dk1"/>
              </a:buClr>
              <a:buSzPts val="275"/>
              <a:buFont typeface="Arial"/>
              <a:buNone/>
            </a:pPr>
            <a:r>
              <a:rPr lang="en" sz="7350" b="1" u="sng" dirty="0">
                <a:solidFill>
                  <a:schemeClr val="hlink"/>
                </a:solidFill>
                <a:hlinkClick r:id="rId4"/>
              </a:rPr>
              <a:t>Our  Wild Food Ancestors</a:t>
            </a:r>
            <a:endParaRPr sz="7350" b="1" dirty="0"/>
          </a:p>
          <a:p>
            <a:pPr marL="0" lvl="0" indent="0" algn="l" rtl="0">
              <a:spcBef>
                <a:spcPts val="1200"/>
              </a:spcBef>
              <a:spcAft>
                <a:spcPts val="0"/>
              </a:spcAft>
              <a:buNone/>
            </a:pPr>
            <a:endParaRPr sz="4899"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17" name="Google Shape;117;p27"/>
          <p:cNvPicPr preferRelativeResize="0"/>
          <p:nvPr/>
        </p:nvPicPr>
        <p:blipFill>
          <a:blip r:embed="rId5">
            <a:alphaModFix/>
          </a:blip>
          <a:stretch>
            <a:fillRect/>
          </a:stretch>
        </p:blipFill>
        <p:spPr>
          <a:xfrm>
            <a:off x="6153479" y="131475"/>
            <a:ext cx="2846701" cy="1898849"/>
          </a:xfrm>
          <a:prstGeom prst="rect">
            <a:avLst/>
          </a:prstGeom>
          <a:noFill/>
          <a:ln>
            <a:noFill/>
          </a:ln>
        </p:spPr>
      </p:pic>
      <p:sp>
        <p:nvSpPr>
          <p:cNvPr id="118" name="Google Shape;118;p27"/>
          <p:cNvSpPr/>
          <p:nvPr/>
        </p:nvSpPr>
        <p:spPr>
          <a:xfrm>
            <a:off x="7942875" y="46224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eJfp1fhNzOM"/>
          <p:cNvPicPr>
            <a:picLocks noRot="1" noChangeAspect="1"/>
          </p:cNvPicPr>
          <p:nvPr>
            <a:videoFile r:link="rId1"/>
          </p:nvPr>
        </p:nvPicPr>
        <p:blipFill>
          <a:blip r:embed="rId6"/>
          <a:stretch>
            <a:fillRect/>
          </a:stretch>
        </p:blipFill>
        <p:spPr>
          <a:xfrm>
            <a:off x="4127619" y="2536750"/>
            <a:ext cx="4151556" cy="2335250"/>
          </a:xfrm>
          <a:prstGeom prst="rect">
            <a:avLst/>
          </a:prstGeom>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4"/>
          <p:cNvSpPr txBox="1">
            <a:spLocks noGrp="1"/>
          </p:cNvSpPr>
          <p:nvPr>
            <p:ph type="title"/>
          </p:nvPr>
        </p:nvSpPr>
        <p:spPr>
          <a:xfrm>
            <a:off x="186750" y="91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B16BAE"/>
                </a:solidFill>
              </a:rPr>
              <a:t>Biodiversity</a:t>
            </a:r>
            <a:endParaRPr sz="2500" b="1">
              <a:solidFill>
                <a:srgbClr val="B16BAE"/>
              </a:solidFill>
            </a:endParaRPr>
          </a:p>
        </p:txBody>
      </p:sp>
      <p:sp>
        <p:nvSpPr>
          <p:cNvPr id="272" name="Google Shape;272;p44"/>
          <p:cNvSpPr txBox="1">
            <a:spLocks noGrp="1"/>
          </p:cNvSpPr>
          <p:nvPr>
            <p:ph type="body" idx="1"/>
          </p:nvPr>
        </p:nvSpPr>
        <p:spPr>
          <a:xfrm>
            <a:off x="623400" y="663725"/>
            <a:ext cx="7754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93C47D"/>
                </a:solidFill>
              </a:rPr>
              <a:t>We also need to know what species are out there because biodiversity is important.</a:t>
            </a:r>
            <a:endParaRPr sz="2200" b="1">
              <a:solidFill>
                <a:srgbClr val="93C47D"/>
              </a:solidFill>
            </a:endParaRPr>
          </a:p>
          <a:p>
            <a:pPr marL="0" lvl="0" indent="0" algn="l" rtl="0">
              <a:spcBef>
                <a:spcPts val="1200"/>
              </a:spcBef>
              <a:spcAft>
                <a:spcPts val="0"/>
              </a:spcAft>
              <a:buNone/>
            </a:pPr>
            <a:endParaRPr sz="2000" b="1">
              <a:solidFill>
                <a:srgbClr val="B3D5B3"/>
              </a:solidFill>
            </a:endParaRPr>
          </a:p>
          <a:p>
            <a:pPr marL="0" lvl="0" indent="0" algn="l" rtl="0">
              <a:spcBef>
                <a:spcPts val="1200"/>
              </a:spcBef>
              <a:spcAft>
                <a:spcPts val="1200"/>
              </a:spcAft>
              <a:buNone/>
            </a:pPr>
            <a:r>
              <a:rPr lang="en" sz="2200" b="1">
                <a:solidFill>
                  <a:srgbClr val="93C47D"/>
                </a:solidFill>
              </a:rPr>
              <a:t>We need a variety of life on the planet to keep ecosystems healthy.</a:t>
            </a:r>
            <a:endParaRPr sz="2200" b="1">
              <a:solidFill>
                <a:srgbClr val="93C47D"/>
              </a:solidFill>
            </a:endParaRPr>
          </a:p>
        </p:txBody>
      </p:sp>
      <p:pic>
        <p:nvPicPr>
          <p:cNvPr id="273" name="Google Shape;273;p44"/>
          <p:cNvPicPr preferRelativeResize="0"/>
          <p:nvPr/>
        </p:nvPicPr>
        <p:blipFill>
          <a:blip r:embed="rId3">
            <a:alphaModFix/>
          </a:blip>
          <a:stretch>
            <a:fillRect/>
          </a:stretch>
        </p:blipFill>
        <p:spPr>
          <a:xfrm>
            <a:off x="2059175" y="3127525"/>
            <a:ext cx="6734276" cy="1489500"/>
          </a:xfrm>
          <a:prstGeom prst="rect">
            <a:avLst/>
          </a:prstGeom>
          <a:noFill/>
          <a:ln>
            <a:noFill/>
          </a:ln>
        </p:spPr>
      </p:pic>
      <p:sp>
        <p:nvSpPr>
          <p:cNvPr id="274" name="Google Shape;274;p44"/>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5"/>
          <p:cNvSpPr txBox="1">
            <a:spLocks noGrp="1"/>
          </p:cNvSpPr>
          <p:nvPr>
            <p:ph type="title"/>
          </p:nvPr>
        </p:nvSpPr>
        <p:spPr>
          <a:xfrm>
            <a:off x="229775" y="457200"/>
            <a:ext cx="8731500" cy="10173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solidFill>
                  <a:srgbClr val="B16BAE"/>
                </a:solidFill>
              </a:rPr>
              <a:t>We also need to know what species are out there in order to prevent extinction!!! We need to know species’</a:t>
            </a:r>
            <a:endParaRPr b="1">
              <a:solidFill>
                <a:srgbClr val="B16BAE"/>
              </a:solidFill>
            </a:endParaRPr>
          </a:p>
          <a:p>
            <a:pPr marL="0" lvl="0" indent="0" algn="l" rtl="0">
              <a:spcBef>
                <a:spcPts val="0"/>
              </a:spcBef>
              <a:spcAft>
                <a:spcPts val="0"/>
              </a:spcAft>
              <a:buNone/>
            </a:pPr>
            <a:r>
              <a:rPr lang="en" b="1">
                <a:solidFill>
                  <a:srgbClr val="B16BAE"/>
                </a:solidFill>
              </a:rPr>
              <a:t>numbers.</a:t>
            </a:r>
            <a:endParaRPr b="1">
              <a:solidFill>
                <a:srgbClr val="B16BAE"/>
              </a:solidFill>
            </a:endParaRPr>
          </a:p>
        </p:txBody>
      </p:sp>
      <p:sp>
        <p:nvSpPr>
          <p:cNvPr id="280" name="Google Shape;280;p45"/>
          <p:cNvSpPr txBox="1">
            <a:spLocks noGrp="1"/>
          </p:cNvSpPr>
          <p:nvPr>
            <p:ph type="body" idx="1"/>
          </p:nvPr>
        </p:nvSpPr>
        <p:spPr>
          <a:xfrm>
            <a:off x="457200" y="1063375"/>
            <a:ext cx="8229600" cy="35313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endParaRPr b="1"/>
          </a:p>
          <a:p>
            <a:pPr marL="0" lvl="0" indent="0" algn="l" rtl="0">
              <a:spcBef>
                <a:spcPts val="1100"/>
              </a:spcBef>
              <a:spcAft>
                <a:spcPts val="0"/>
              </a:spcAft>
              <a:buNone/>
            </a:pPr>
            <a:endParaRPr b="1"/>
          </a:p>
          <a:p>
            <a:pPr marL="0" lvl="0" indent="0" algn="l" rtl="0">
              <a:spcBef>
                <a:spcPts val="1100"/>
              </a:spcBef>
              <a:spcAft>
                <a:spcPts val="0"/>
              </a:spcAft>
              <a:buNone/>
            </a:pPr>
            <a:endParaRPr b="1"/>
          </a:p>
        </p:txBody>
      </p:sp>
      <p:pic>
        <p:nvPicPr>
          <p:cNvPr id="281" name="Google Shape;281;p45"/>
          <p:cNvPicPr preferRelativeResize="0"/>
          <p:nvPr/>
        </p:nvPicPr>
        <p:blipFill>
          <a:blip r:embed="rId3">
            <a:alphaModFix/>
          </a:blip>
          <a:stretch>
            <a:fillRect/>
          </a:stretch>
        </p:blipFill>
        <p:spPr>
          <a:xfrm>
            <a:off x="2614979" y="1289475"/>
            <a:ext cx="6160721" cy="3531300"/>
          </a:xfrm>
          <a:prstGeom prst="rect">
            <a:avLst/>
          </a:prstGeom>
          <a:noFill/>
          <a:ln>
            <a:noFill/>
          </a:ln>
        </p:spPr>
      </p:pic>
      <p:sp>
        <p:nvSpPr>
          <p:cNvPr id="282" name="Google Shape;282;p45"/>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203275" y="457200"/>
            <a:ext cx="8669700" cy="10173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solidFill>
                  <a:srgbClr val="B16BAE"/>
                </a:solidFill>
              </a:rPr>
              <a:t>But how do scientists determine species other than traits since traits can vary so much within a species???</a:t>
            </a:r>
            <a:endParaRPr b="1">
              <a:solidFill>
                <a:srgbClr val="B16BAE"/>
              </a:solidFill>
            </a:endParaRPr>
          </a:p>
        </p:txBody>
      </p:sp>
      <p:sp>
        <p:nvSpPr>
          <p:cNvPr id="288" name="Google Shape;288;p46"/>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rmAutofit/>
          </a:bodyPr>
          <a:lstStyle/>
          <a:p>
            <a:pPr marL="0" lvl="0" indent="0" algn="ctr" rtl="0">
              <a:lnSpc>
                <a:spcPct val="100000"/>
              </a:lnSpc>
              <a:spcBef>
                <a:spcPts val="0"/>
              </a:spcBef>
              <a:spcAft>
                <a:spcPts val="0"/>
              </a:spcAft>
              <a:buNone/>
            </a:pPr>
            <a:endParaRPr sz="2800">
              <a:solidFill>
                <a:schemeClr val="dk1"/>
              </a:solidFill>
            </a:endParaRPr>
          </a:p>
          <a:p>
            <a:pPr marL="0" lvl="0" indent="0" algn="ctr" rtl="0">
              <a:lnSpc>
                <a:spcPct val="100000"/>
              </a:lnSpc>
              <a:spcBef>
                <a:spcPts val="0"/>
              </a:spcBef>
              <a:spcAft>
                <a:spcPts val="0"/>
              </a:spcAft>
              <a:buNone/>
            </a:pPr>
            <a:endParaRPr sz="2800">
              <a:solidFill>
                <a:schemeClr val="dk1"/>
              </a:solidFill>
            </a:endParaRPr>
          </a:p>
          <a:p>
            <a:pPr marL="0" lvl="0" indent="0" algn="ctr" rtl="0">
              <a:lnSpc>
                <a:spcPct val="100000"/>
              </a:lnSpc>
              <a:spcBef>
                <a:spcPts val="0"/>
              </a:spcBef>
              <a:spcAft>
                <a:spcPts val="0"/>
              </a:spcAft>
              <a:buNone/>
            </a:pPr>
            <a:endParaRPr sz="2800">
              <a:solidFill>
                <a:schemeClr val="dk1"/>
              </a:solidFill>
            </a:endParaRPr>
          </a:p>
          <a:p>
            <a:pPr marL="0" lvl="0" indent="0" algn="ctr" rtl="0">
              <a:lnSpc>
                <a:spcPct val="100000"/>
              </a:lnSpc>
              <a:spcBef>
                <a:spcPts val="0"/>
              </a:spcBef>
              <a:spcAft>
                <a:spcPts val="0"/>
              </a:spcAft>
              <a:buNone/>
            </a:pPr>
            <a:endParaRPr sz="2800">
              <a:solidFill>
                <a:schemeClr val="dk1"/>
              </a:solidFill>
            </a:endParaRPr>
          </a:p>
        </p:txBody>
      </p:sp>
      <p:pic>
        <p:nvPicPr>
          <p:cNvPr id="289" name="Google Shape;289;p46"/>
          <p:cNvPicPr preferRelativeResize="0"/>
          <p:nvPr/>
        </p:nvPicPr>
        <p:blipFill>
          <a:blip r:embed="rId3">
            <a:alphaModFix/>
          </a:blip>
          <a:stretch>
            <a:fillRect/>
          </a:stretch>
        </p:blipFill>
        <p:spPr>
          <a:xfrm>
            <a:off x="549275" y="2477800"/>
            <a:ext cx="7404600" cy="1306475"/>
          </a:xfrm>
          <a:prstGeom prst="rect">
            <a:avLst/>
          </a:prstGeom>
          <a:noFill/>
          <a:ln>
            <a:noFill/>
          </a:ln>
        </p:spPr>
      </p:pic>
      <p:sp>
        <p:nvSpPr>
          <p:cNvPr id="290" name="Google Shape;290;p46"/>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idx="4294967295"/>
          </p:nvPr>
        </p:nvSpPr>
        <p:spPr>
          <a:xfrm>
            <a:off x="219788" y="344678"/>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solidFill>
                  <a:srgbClr val="B16BAE"/>
                </a:solidFill>
              </a:rPr>
              <a:t>Ever heard of the Tucson Bee Collaborative?</a:t>
            </a:r>
            <a:endParaRPr sz="2500" b="1">
              <a:solidFill>
                <a:srgbClr val="B16BAE"/>
              </a:solidFill>
            </a:endParaRPr>
          </a:p>
        </p:txBody>
      </p:sp>
      <p:pic>
        <p:nvPicPr>
          <p:cNvPr id="296" name="Google Shape;296;p47"/>
          <p:cNvPicPr preferRelativeResize="0"/>
          <p:nvPr/>
        </p:nvPicPr>
        <p:blipFill>
          <a:blip r:embed="rId3">
            <a:alphaModFix/>
          </a:blip>
          <a:stretch>
            <a:fillRect/>
          </a:stretch>
        </p:blipFill>
        <p:spPr>
          <a:xfrm>
            <a:off x="159604" y="3867425"/>
            <a:ext cx="8431550" cy="1086350"/>
          </a:xfrm>
          <a:prstGeom prst="rect">
            <a:avLst/>
          </a:prstGeom>
          <a:noFill/>
          <a:ln>
            <a:noFill/>
          </a:ln>
        </p:spPr>
      </p:pic>
      <p:pic>
        <p:nvPicPr>
          <p:cNvPr id="297" name="Google Shape;297;p47"/>
          <p:cNvPicPr preferRelativeResize="0"/>
          <p:nvPr/>
        </p:nvPicPr>
        <p:blipFill>
          <a:blip r:embed="rId4">
            <a:alphaModFix/>
          </a:blip>
          <a:stretch>
            <a:fillRect/>
          </a:stretch>
        </p:blipFill>
        <p:spPr>
          <a:xfrm>
            <a:off x="2329270" y="2276520"/>
            <a:ext cx="3478875" cy="1250500"/>
          </a:xfrm>
          <a:prstGeom prst="rect">
            <a:avLst/>
          </a:prstGeom>
          <a:noFill/>
          <a:ln>
            <a:noFill/>
          </a:ln>
        </p:spPr>
      </p:pic>
      <p:pic>
        <p:nvPicPr>
          <p:cNvPr id="298" name="Google Shape;298;p47"/>
          <p:cNvPicPr preferRelativeResize="0"/>
          <p:nvPr/>
        </p:nvPicPr>
        <p:blipFill>
          <a:blip r:embed="rId5">
            <a:alphaModFix/>
          </a:blip>
          <a:stretch>
            <a:fillRect/>
          </a:stretch>
        </p:blipFill>
        <p:spPr>
          <a:xfrm>
            <a:off x="6089125" y="1664526"/>
            <a:ext cx="2502024" cy="1820449"/>
          </a:xfrm>
          <a:prstGeom prst="rect">
            <a:avLst/>
          </a:prstGeom>
          <a:noFill/>
          <a:ln>
            <a:noFill/>
          </a:ln>
        </p:spPr>
      </p:pic>
      <p:sp>
        <p:nvSpPr>
          <p:cNvPr id="299" name="Google Shape;299;p47"/>
          <p:cNvSpPr txBox="1"/>
          <p:nvPr/>
        </p:nvSpPr>
        <p:spPr>
          <a:xfrm>
            <a:off x="282800" y="1056950"/>
            <a:ext cx="861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93C47D"/>
                </a:solidFill>
              </a:rPr>
              <a:t>DNA is pretty important to the Tucson Bee Collaborative…</a:t>
            </a:r>
            <a:endParaRPr sz="2400" b="1">
              <a:solidFill>
                <a:srgbClr val="93C47D"/>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305" name="Google Shape;305;p48"/>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endParaRPr/>
          </a:p>
        </p:txBody>
      </p:sp>
      <p:pic>
        <p:nvPicPr>
          <p:cNvPr id="306" name="Google Shape;306;p48"/>
          <p:cNvPicPr preferRelativeResize="0"/>
          <p:nvPr/>
        </p:nvPicPr>
        <p:blipFill>
          <a:blip r:embed="rId3">
            <a:alphaModFix/>
          </a:blip>
          <a:stretch>
            <a:fillRect/>
          </a:stretch>
        </p:blipFill>
        <p:spPr>
          <a:xfrm>
            <a:off x="64775" y="0"/>
            <a:ext cx="9143999" cy="50528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Tucson Bee Collaborative </a:t>
            </a:r>
            <a:endParaRPr b="1">
              <a:solidFill>
                <a:srgbClr val="B16BAE"/>
              </a:solidFill>
            </a:endParaRPr>
          </a:p>
        </p:txBody>
      </p:sp>
      <p:sp>
        <p:nvSpPr>
          <p:cNvPr id="312" name="Google Shape;312;p49"/>
          <p:cNvSpPr txBox="1">
            <a:spLocks noGrp="1"/>
          </p:cNvSpPr>
          <p:nvPr>
            <p:ph type="body" idx="1"/>
          </p:nvPr>
        </p:nvSpPr>
        <p:spPr>
          <a:xfrm>
            <a:off x="239825" y="1017725"/>
            <a:ext cx="4380000" cy="392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i="1"/>
              <a:t>Documenting Biodiversity - Bee Diversity</a:t>
            </a:r>
            <a:endParaRPr sz="2000" b="1" i="1"/>
          </a:p>
          <a:p>
            <a:pPr marL="457200" lvl="0" indent="-330200" algn="l" rtl="0">
              <a:spcBef>
                <a:spcPts val="1200"/>
              </a:spcBef>
              <a:spcAft>
                <a:spcPts val="0"/>
              </a:spcAft>
              <a:buSzPts val="1600"/>
              <a:buChar char="●"/>
            </a:pPr>
            <a:r>
              <a:rPr lang="en" sz="1600" b="1"/>
              <a:t>Growing the University of Arizona insect collection by collecting at least one specimen of every bee known in our region </a:t>
            </a:r>
            <a:endParaRPr sz="1600" b="1"/>
          </a:p>
          <a:p>
            <a:pPr marL="457200" lvl="0" indent="-330200" algn="l" rtl="0">
              <a:spcBef>
                <a:spcPts val="0"/>
              </a:spcBef>
              <a:spcAft>
                <a:spcPts val="0"/>
              </a:spcAft>
              <a:buSzPts val="1600"/>
              <a:buChar char="●"/>
            </a:pPr>
            <a:r>
              <a:rPr lang="en" sz="1600" b="1"/>
              <a:t>There are well over 700 species of native bees in the Sonoran Desert (we don’t know all the names or species yet)</a:t>
            </a:r>
            <a:endParaRPr sz="1600" b="1"/>
          </a:p>
          <a:p>
            <a:pPr marL="457200" lvl="0" indent="0" algn="l" rtl="0">
              <a:spcBef>
                <a:spcPts val="1200"/>
              </a:spcBef>
              <a:spcAft>
                <a:spcPts val="1200"/>
              </a:spcAft>
              <a:buNone/>
            </a:pPr>
            <a:endParaRPr/>
          </a:p>
        </p:txBody>
      </p:sp>
      <p:sp>
        <p:nvSpPr>
          <p:cNvPr id="313" name="Google Shape;313;p49"/>
          <p:cNvSpPr txBox="1">
            <a:spLocks noGrp="1"/>
          </p:cNvSpPr>
          <p:nvPr>
            <p:ph type="body" idx="2"/>
          </p:nvPr>
        </p:nvSpPr>
        <p:spPr>
          <a:xfrm>
            <a:off x="4572000" y="615750"/>
            <a:ext cx="4496400" cy="3268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Tucson Bee Collaborative works with U of A, Pima Community College, and high school students by engaging students in research activities.</a:t>
            </a:r>
            <a:endParaRPr sz="1800" b="1"/>
          </a:p>
          <a:p>
            <a:pPr marL="457200" lvl="0" indent="-342900" algn="l" rtl="0">
              <a:spcBef>
                <a:spcPts val="0"/>
              </a:spcBef>
              <a:spcAft>
                <a:spcPts val="0"/>
              </a:spcAft>
              <a:buSzPts val="1800"/>
              <a:buChar char="●"/>
            </a:pPr>
            <a:r>
              <a:rPr lang="en" sz="1800" b="1"/>
              <a:t>Scientists, teachers, students, artists, photographers, and community scientists are working together to understand, monitor, and document the native bees of the Sonoran Desert.</a:t>
            </a:r>
            <a:endParaRPr sz="1800" b="1"/>
          </a:p>
        </p:txBody>
      </p:sp>
      <p:sp>
        <p:nvSpPr>
          <p:cNvPr id="314" name="Google Shape;314;p49"/>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animEffect transition="in" filter="fade">
                                      <p:cBhvr>
                                        <p:cTn id="7" dur="1000"/>
                                        <p:tgtEl>
                                          <p:spTgt spid="3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xEl>
                                              <p:pRg st="1" end="1"/>
                                            </p:txEl>
                                          </p:spTgt>
                                        </p:tgtEl>
                                        <p:attrNameLst>
                                          <p:attrName>style.visibility</p:attrName>
                                        </p:attrNameLst>
                                      </p:cBhvr>
                                      <p:to>
                                        <p:strVal val="visible"/>
                                      </p:to>
                                    </p:set>
                                    <p:animEffect transition="in" filter="fade">
                                      <p:cBhvr>
                                        <p:cTn id="12" dur="1000"/>
                                        <p:tgtEl>
                                          <p:spTgt spid="3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xEl>
                                              <p:pRg st="2" end="2"/>
                                            </p:txEl>
                                          </p:spTgt>
                                        </p:tgtEl>
                                        <p:attrNameLst>
                                          <p:attrName>style.visibility</p:attrName>
                                        </p:attrNameLst>
                                      </p:cBhvr>
                                      <p:to>
                                        <p:strVal val="visible"/>
                                      </p:to>
                                    </p:set>
                                    <p:animEffect transition="in" filter="fade">
                                      <p:cBhvr>
                                        <p:cTn id="17" dur="1000"/>
                                        <p:tgtEl>
                                          <p:spTgt spid="3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2">
                                            <p:txEl>
                                              <p:pRg st="3" end="3"/>
                                            </p:txEl>
                                          </p:spTgt>
                                        </p:tgtEl>
                                        <p:attrNameLst>
                                          <p:attrName>style.visibility</p:attrName>
                                        </p:attrNameLst>
                                      </p:cBhvr>
                                      <p:to>
                                        <p:strVal val="visible"/>
                                      </p:to>
                                    </p:set>
                                    <p:animEffect transition="in" filter="fade">
                                      <p:cBhvr>
                                        <p:cTn id="22" dur="1000"/>
                                        <p:tgtEl>
                                          <p:spTgt spid="3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3">
                                            <p:txEl>
                                              <p:pRg st="0" end="0"/>
                                            </p:txEl>
                                          </p:spTgt>
                                        </p:tgtEl>
                                        <p:attrNameLst>
                                          <p:attrName>style.visibility</p:attrName>
                                        </p:attrNameLst>
                                      </p:cBhvr>
                                      <p:to>
                                        <p:strVal val="visible"/>
                                      </p:to>
                                    </p:set>
                                    <p:animEffect transition="in" filter="fade">
                                      <p:cBhvr>
                                        <p:cTn id="27" dur="1000"/>
                                        <p:tgtEl>
                                          <p:spTgt spid="3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3">
                                            <p:txEl>
                                              <p:pRg st="1" end="1"/>
                                            </p:txEl>
                                          </p:spTgt>
                                        </p:tgtEl>
                                        <p:attrNameLst>
                                          <p:attrName>style.visibility</p:attrName>
                                        </p:attrNameLst>
                                      </p:cBhvr>
                                      <p:to>
                                        <p:strVal val="visible"/>
                                      </p:to>
                                    </p:set>
                                    <p:animEffect transition="in" filter="fade">
                                      <p:cBhvr>
                                        <p:cTn id="32" dur="1000"/>
                                        <p:tgtEl>
                                          <p:spTgt spid="3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0"/>
          <p:cNvSpPr txBox="1">
            <a:spLocks noGrp="1"/>
          </p:cNvSpPr>
          <p:nvPr>
            <p:ph type="body" idx="4294967295"/>
          </p:nvPr>
        </p:nvSpPr>
        <p:spPr>
          <a:xfrm>
            <a:off x="282800" y="439525"/>
            <a:ext cx="8229600" cy="3394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900" dirty="0">
                <a:solidFill>
                  <a:schemeClr val="hlink"/>
                </a:solidFill>
                <a:hlinkClick r:id="rId3"/>
              </a:rPr>
              <a:t>Tu</a:t>
            </a:r>
            <a:r>
              <a:rPr lang="en" sz="2900" u="sng" dirty="0">
                <a:solidFill>
                  <a:schemeClr val="hlink"/>
                </a:solidFill>
                <a:hlinkClick r:id="rId3"/>
              </a:rPr>
              <a:t>cson Bee Collaborative</a:t>
            </a:r>
            <a:endParaRPr sz="2900" dirty="0"/>
          </a:p>
        </p:txBody>
      </p:sp>
      <p:pic>
        <p:nvPicPr>
          <p:cNvPr id="320" name="Google Shape;320;p50"/>
          <p:cNvPicPr preferRelativeResize="0"/>
          <p:nvPr/>
        </p:nvPicPr>
        <p:blipFill>
          <a:blip r:embed="rId4">
            <a:alphaModFix/>
          </a:blip>
          <a:stretch>
            <a:fillRect/>
          </a:stretch>
        </p:blipFill>
        <p:spPr>
          <a:xfrm>
            <a:off x="777997" y="1150376"/>
            <a:ext cx="4522825" cy="1765500"/>
          </a:xfrm>
          <a:prstGeom prst="rect">
            <a:avLst/>
          </a:prstGeom>
          <a:noFill/>
          <a:ln>
            <a:noFill/>
          </a:ln>
        </p:spPr>
      </p:pic>
      <p:pic>
        <p:nvPicPr>
          <p:cNvPr id="321" name="Google Shape;321;p50"/>
          <p:cNvPicPr preferRelativeResize="0"/>
          <p:nvPr/>
        </p:nvPicPr>
        <p:blipFill>
          <a:blip r:embed="rId5">
            <a:alphaModFix/>
          </a:blip>
          <a:stretch>
            <a:fillRect/>
          </a:stretch>
        </p:blipFill>
        <p:spPr>
          <a:xfrm>
            <a:off x="212713" y="3457450"/>
            <a:ext cx="8718575" cy="1425400"/>
          </a:xfrm>
          <a:prstGeom prst="rect">
            <a:avLst/>
          </a:prstGeom>
          <a:noFill/>
          <a:ln>
            <a:noFill/>
          </a:ln>
        </p:spPr>
      </p:pic>
      <p:pic>
        <p:nvPicPr>
          <p:cNvPr id="322" name="Google Shape;322;p50"/>
          <p:cNvPicPr preferRelativeResize="0"/>
          <p:nvPr/>
        </p:nvPicPr>
        <p:blipFill>
          <a:blip r:embed="rId6">
            <a:alphaModFix/>
          </a:blip>
          <a:stretch>
            <a:fillRect/>
          </a:stretch>
        </p:blipFill>
        <p:spPr>
          <a:xfrm>
            <a:off x="5438300" y="112550"/>
            <a:ext cx="3599051" cy="3055258"/>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txBox="1">
            <a:spLocks noGrp="1"/>
          </p:cNvSpPr>
          <p:nvPr>
            <p:ph type="title"/>
          </p:nvPr>
        </p:nvSpPr>
        <p:spPr>
          <a:xfrm>
            <a:off x="238625" y="185600"/>
            <a:ext cx="8661000" cy="945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College and high school students help identify species through DNA Barcoding</a:t>
            </a:r>
            <a:endParaRPr sz="2500" b="1">
              <a:solidFill>
                <a:srgbClr val="B16BAE"/>
              </a:solidFill>
            </a:endParaRPr>
          </a:p>
        </p:txBody>
      </p:sp>
      <p:sp>
        <p:nvSpPr>
          <p:cNvPr id="328" name="Google Shape;328;p51"/>
          <p:cNvSpPr txBox="1">
            <a:spLocks noGrp="1"/>
          </p:cNvSpPr>
          <p:nvPr>
            <p:ph type="body" idx="1"/>
          </p:nvPr>
        </p:nvSpPr>
        <p:spPr>
          <a:xfrm>
            <a:off x="266977" y="1052735"/>
            <a:ext cx="4221339" cy="3028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300" u="sng" dirty="0">
                <a:solidFill>
                  <a:schemeClr val="hlink"/>
                </a:solidFill>
                <a:hlinkClick r:id="rId4"/>
              </a:rPr>
              <a:t>Let's watch some students in action</a:t>
            </a:r>
            <a:endParaRPr sz="2300" dirty="0"/>
          </a:p>
        </p:txBody>
      </p:sp>
      <p:pic>
        <p:nvPicPr>
          <p:cNvPr id="329" name="Google Shape;329;p51"/>
          <p:cNvPicPr preferRelativeResize="0"/>
          <p:nvPr/>
        </p:nvPicPr>
        <p:blipFill>
          <a:blip r:embed="rId5">
            <a:alphaModFix/>
          </a:blip>
          <a:stretch>
            <a:fillRect/>
          </a:stretch>
        </p:blipFill>
        <p:spPr>
          <a:xfrm>
            <a:off x="238625" y="1998335"/>
            <a:ext cx="4610301" cy="1215600"/>
          </a:xfrm>
          <a:prstGeom prst="rect">
            <a:avLst/>
          </a:prstGeom>
          <a:noFill/>
          <a:ln>
            <a:noFill/>
          </a:ln>
        </p:spPr>
      </p:pic>
      <p:pic>
        <p:nvPicPr>
          <p:cNvPr id="331" name="Google Shape;331;p51"/>
          <p:cNvPicPr preferRelativeResize="0"/>
          <p:nvPr/>
        </p:nvPicPr>
        <p:blipFill rotWithShape="1">
          <a:blip r:embed="rId6">
            <a:alphaModFix/>
          </a:blip>
          <a:srcRect b="14550"/>
          <a:stretch/>
        </p:blipFill>
        <p:spPr>
          <a:xfrm>
            <a:off x="238625" y="3303755"/>
            <a:ext cx="4782797" cy="1519645"/>
          </a:xfrm>
          <a:prstGeom prst="rect">
            <a:avLst/>
          </a:prstGeom>
          <a:noFill/>
          <a:ln>
            <a:noFill/>
          </a:ln>
        </p:spPr>
      </p:pic>
      <p:sp>
        <p:nvSpPr>
          <p:cNvPr id="332" name="Google Shape;332;p51"/>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0" name="Google Shape;330;p51"/>
          <p:cNvPicPr preferRelativeResize="0"/>
          <p:nvPr/>
        </p:nvPicPr>
        <p:blipFill>
          <a:blip r:embed="rId7">
            <a:alphaModFix/>
          </a:blip>
          <a:stretch>
            <a:fillRect/>
          </a:stretch>
        </p:blipFill>
        <p:spPr>
          <a:xfrm rot="16200000">
            <a:off x="5382198" y="3740261"/>
            <a:ext cx="945232" cy="1372263"/>
          </a:xfrm>
          <a:prstGeom prst="rect">
            <a:avLst/>
          </a:prstGeom>
          <a:noFill/>
          <a:ln>
            <a:noFill/>
          </a:ln>
        </p:spPr>
      </p:pic>
      <p:pic>
        <p:nvPicPr>
          <p:cNvPr id="2" name="F7sN8gxkXiw"/>
          <p:cNvPicPr>
            <a:picLocks noRot="1" noChangeAspect="1"/>
          </p:cNvPicPr>
          <p:nvPr>
            <a:videoFile r:link="rId1"/>
          </p:nvPr>
        </p:nvPicPr>
        <p:blipFill>
          <a:blip r:embed="rId8"/>
          <a:stretch>
            <a:fillRect/>
          </a:stretch>
        </p:blipFill>
        <p:spPr>
          <a:xfrm>
            <a:off x="4621617" y="1321625"/>
            <a:ext cx="4340848" cy="2441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animEffect transition="in" filter="fade">
                                      <p:cBhvr>
                                        <p:cTn id="12" dur="10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2"/>
          <p:cNvSpPr txBox="1">
            <a:spLocks noGrp="1"/>
          </p:cNvSpPr>
          <p:nvPr>
            <p:ph type="title" idx="4294967295"/>
          </p:nvPr>
        </p:nvSpPr>
        <p:spPr>
          <a:xfrm>
            <a:off x="249625" y="159078"/>
            <a:ext cx="8229600" cy="85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Consider the following the next time you see a bee..</a:t>
            </a:r>
            <a:endParaRPr b="1">
              <a:solidFill>
                <a:srgbClr val="B16BAE"/>
              </a:solidFill>
            </a:endParaRPr>
          </a:p>
        </p:txBody>
      </p:sp>
      <p:pic>
        <p:nvPicPr>
          <p:cNvPr id="338" name="Google Shape;338;p52"/>
          <p:cNvPicPr preferRelativeResize="0"/>
          <p:nvPr/>
        </p:nvPicPr>
        <p:blipFill>
          <a:blip r:embed="rId3">
            <a:alphaModFix/>
          </a:blip>
          <a:stretch>
            <a:fillRect/>
          </a:stretch>
        </p:blipFill>
        <p:spPr>
          <a:xfrm>
            <a:off x="353500" y="857400"/>
            <a:ext cx="3311050" cy="2079650"/>
          </a:xfrm>
          <a:prstGeom prst="rect">
            <a:avLst/>
          </a:prstGeom>
          <a:noFill/>
          <a:ln>
            <a:noFill/>
          </a:ln>
        </p:spPr>
      </p:pic>
      <p:pic>
        <p:nvPicPr>
          <p:cNvPr id="339" name="Google Shape;339;p52"/>
          <p:cNvPicPr preferRelativeResize="0"/>
          <p:nvPr/>
        </p:nvPicPr>
        <p:blipFill>
          <a:blip r:embed="rId4">
            <a:alphaModFix/>
          </a:blip>
          <a:stretch>
            <a:fillRect/>
          </a:stretch>
        </p:blipFill>
        <p:spPr>
          <a:xfrm>
            <a:off x="3384063" y="2042871"/>
            <a:ext cx="2375874" cy="2626229"/>
          </a:xfrm>
          <a:prstGeom prst="rect">
            <a:avLst/>
          </a:prstGeom>
          <a:noFill/>
          <a:ln>
            <a:noFill/>
          </a:ln>
        </p:spPr>
      </p:pic>
      <p:pic>
        <p:nvPicPr>
          <p:cNvPr id="340" name="Google Shape;340;p52"/>
          <p:cNvPicPr preferRelativeResize="0"/>
          <p:nvPr/>
        </p:nvPicPr>
        <p:blipFill>
          <a:blip r:embed="rId5">
            <a:alphaModFix/>
          </a:blip>
          <a:stretch>
            <a:fillRect/>
          </a:stretch>
        </p:blipFill>
        <p:spPr>
          <a:xfrm>
            <a:off x="5886650" y="753625"/>
            <a:ext cx="3178826" cy="3314525"/>
          </a:xfrm>
          <a:prstGeom prst="rect">
            <a:avLst/>
          </a:prstGeom>
          <a:noFill/>
          <a:ln>
            <a:noFill/>
          </a:ln>
        </p:spPr>
      </p:pic>
      <p:sp>
        <p:nvSpPr>
          <p:cNvPr id="341" name="Google Shape;341;p52"/>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idx="4294967295"/>
          </p:nvPr>
        </p:nvSpPr>
        <p:spPr>
          <a:xfrm>
            <a:off x="134325" y="201300"/>
            <a:ext cx="3452400" cy="65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solidFill>
                  <a:srgbClr val="B16BAE"/>
                </a:solidFill>
              </a:rPr>
              <a:t>Taking a closer look</a:t>
            </a:r>
            <a:r>
              <a:rPr lang="en"/>
              <a:t> </a:t>
            </a:r>
            <a:endParaRPr/>
          </a:p>
        </p:txBody>
      </p:sp>
      <p:pic>
        <p:nvPicPr>
          <p:cNvPr id="347" name="Google Shape;347;p53"/>
          <p:cNvPicPr preferRelativeResize="0"/>
          <p:nvPr/>
        </p:nvPicPr>
        <p:blipFill>
          <a:blip r:embed="rId3">
            <a:alphaModFix/>
          </a:blip>
          <a:stretch>
            <a:fillRect/>
          </a:stretch>
        </p:blipFill>
        <p:spPr>
          <a:xfrm>
            <a:off x="134325" y="904150"/>
            <a:ext cx="6117774" cy="3944125"/>
          </a:xfrm>
          <a:prstGeom prst="rect">
            <a:avLst/>
          </a:prstGeom>
          <a:noFill/>
          <a:ln>
            <a:noFill/>
          </a:ln>
        </p:spPr>
      </p:pic>
      <p:pic>
        <p:nvPicPr>
          <p:cNvPr id="348" name="Google Shape;348;p53"/>
          <p:cNvPicPr preferRelativeResize="0"/>
          <p:nvPr/>
        </p:nvPicPr>
        <p:blipFill>
          <a:blip r:embed="rId4">
            <a:alphaModFix/>
          </a:blip>
          <a:stretch>
            <a:fillRect/>
          </a:stretch>
        </p:blipFill>
        <p:spPr>
          <a:xfrm>
            <a:off x="5472250" y="131500"/>
            <a:ext cx="3325775" cy="2954125"/>
          </a:xfrm>
          <a:prstGeom prst="rect">
            <a:avLst/>
          </a:prstGeom>
          <a:noFill/>
          <a:ln>
            <a:noFill/>
          </a:ln>
        </p:spPr>
      </p:pic>
      <p:sp>
        <p:nvSpPr>
          <p:cNvPr id="349" name="Google Shape;349;p53"/>
          <p:cNvSpPr txBox="1"/>
          <p:nvPr/>
        </p:nvSpPr>
        <p:spPr>
          <a:xfrm>
            <a:off x="5472250" y="3637350"/>
            <a:ext cx="24219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B16BAE"/>
                </a:solidFill>
              </a:rPr>
              <a:t>What does the bee use to reach the nectar?</a:t>
            </a:r>
            <a:endParaRPr sz="2200" b="1">
              <a:solidFill>
                <a:srgbClr val="B16BAE"/>
              </a:solidFill>
            </a:endParaRPr>
          </a:p>
        </p:txBody>
      </p:sp>
      <p:sp>
        <p:nvSpPr>
          <p:cNvPr id="350" name="Google Shape;350;p53"/>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Share with a neighbor</a:t>
            </a:r>
            <a:endParaRPr b="1">
              <a:solidFill>
                <a:srgbClr val="B16BAE"/>
              </a:solidFill>
            </a:endParaRPr>
          </a:p>
        </p:txBody>
      </p:sp>
      <p:sp>
        <p:nvSpPr>
          <p:cNvPr id="124" name="Google Shape;12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200"/>
          </a:p>
          <a:p>
            <a:pPr marL="0" lvl="0" indent="0" algn="l" rtl="0">
              <a:spcBef>
                <a:spcPts val="1200"/>
              </a:spcBef>
              <a:spcAft>
                <a:spcPts val="0"/>
              </a:spcAft>
              <a:buNone/>
            </a:pPr>
            <a:r>
              <a:rPr lang="en" sz="2200"/>
              <a:t>What did you notice?</a:t>
            </a:r>
            <a:endParaRPr sz="2200"/>
          </a:p>
          <a:p>
            <a:pPr marL="0" lvl="0" indent="0" algn="l" rtl="0">
              <a:spcBef>
                <a:spcPts val="1200"/>
              </a:spcBef>
              <a:spcAft>
                <a:spcPts val="0"/>
              </a:spcAft>
              <a:buNone/>
            </a:pPr>
            <a:r>
              <a:rPr lang="en" sz="2200"/>
              <a:t>What are you wondering?  </a:t>
            </a:r>
            <a:endParaRPr sz="2200"/>
          </a:p>
          <a:p>
            <a:pPr marL="0" lvl="0" indent="0" algn="l" rtl="0">
              <a:spcBef>
                <a:spcPts val="1200"/>
              </a:spcBef>
              <a:spcAft>
                <a:spcPts val="1200"/>
              </a:spcAft>
              <a:buNone/>
            </a:pPr>
            <a:r>
              <a:rPr lang="en" sz="2200"/>
              <a:t>Put your wondering on a post-it and place it on our Wonder Wall. </a:t>
            </a:r>
            <a:endParaRPr sz="2200"/>
          </a:p>
        </p:txBody>
      </p:sp>
      <p:pic>
        <p:nvPicPr>
          <p:cNvPr id="125" name="Google Shape;125;p28"/>
          <p:cNvPicPr preferRelativeResize="0"/>
          <p:nvPr/>
        </p:nvPicPr>
        <p:blipFill>
          <a:blip r:embed="rId3">
            <a:alphaModFix/>
          </a:blip>
          <a:stretch>
            <a:fillRect/>
          </a:stretch>
        </p:blipFill>
        <p:spPr>
          <a:xfrm>
            <a:off x="6746300" y="56100"/>
            <a:ext cx="2191149" cy="2158625"/>
          </a:xfrm>
          <a:prstGeom prst="rect">
            <a:avLst/>
          </a:prstGeom>
          <a:noFill/>
          <a:ln>
            <a:noFill/>
          </a:ln>
        </p:spPr>
      </p:pic>
      <p:sp>
        <p:nvSpPr>
          <p:cNvPr id="126" name="Google Shape;126;p28"/>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title" idx="4294967295"/>
          </p:nvPr>
        </p:nvSpPr>
        <p:spPr>
          <a:xfrm>
            <a:off x="196600" y="225151"/>
            <a:ext cx="8229600" cy="65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solidFill>
                  <a:srgbClr val="B16BAE"/>
                </a:solidFill>
              </a:rPr>
              <a:t>Do you see the pollen baskets?</a:t>
            </a:r>
            <a:endParaRPr sz="2500" b="1">
              <a:solidFill>
                <a:srgbClr val="B16BAE"/>
              </a:solidFill>
            </a:endParaRPr>
          </a:p>
        </p:txBody>
      </p:sp>
      <p:pic>
        <p:nvPicPr>
          <p:cNvPr id="356" name="Google Shape;356;p54"/>
          <p:cNvPicPr preferRelativeResize="0"/>
          <p:nvPr/>
        </p:nvPicPr>
        <p:blipFill>
          <a:blip r:embed="rId3">
            <a:alphaModFix/>
          </a:blip>
          <a:stretch>
            <a:fillRect/>
          </a:stretch>
        </p:blipFill>
        <p:spPr>
          <a:xfrm>
            <a:off x="415375" y="1563525"/>
            <a:ext cx="3742650" cy="2550850"/>
          </a:xfrm>
          <a:prstGeom prst="rect">
            <a:avLst/>
          </a:prstGeom>
          <a:noFill/>
          <a:ln>
            <a:noFill/>
          </a:ln>
        </p:spPr>
      </p:pic>
      <p:pic>
        <p:nvPicPr>
          <p:cNvPr id="357" name="Google Shape;357;p54"/>
          <p:cNvPicPr preferRelativeResize="0"/>
          <p:nvPr/>
        </p:nvPicPr>
        <p:blipFill>
          <a:blip r:embed="rId4">
            <a:alphaModFix/>
          </a:blip>
          <a:stretch>
            <a:fillRect/>
          </a:stretch>
        </p:blipFill>
        <p:spPr>
          <a:xfrm>
            <a:off x="4219902" y="815650"/>
            <a:ext cx="4855350" cy="3944225"/>
          </a:xfrm>
          <a:prstGeom prst="rect">
            <a:avLst/>
          </a:prstGeom>
          <a:noFill/>
          <a:ln>
            <a:noFill/>
          </a:ln>
        </p:spPr>
      </p:pic>
      <p:sp>
        <p:nvSpPr>
          <p:cNvPr id="358" name="Google Shape;358;p54"/>
          <p:cNvSpPr/>
          <p:nvPr/>
        </p:nvSpPr>
        <p:spPr>
          <a:xfrm rot="-2547143">
            <a:off x="5159241" y="4001145"/>
            <a:ext cx="1345823" cy="553363"/>
          </a:xfrm>
          <a:prstGeom prst="notched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4"/>
          <p:cNvSpPr/>
          <p:nvPr/>
        </p:nvSpPr>
        <p:spPr>
          <a:xfrm>
            <a:off x="8019075" y="4774800"/>
            <a:ext cx="336300" cy="162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5"/>
          <p:cNvPicPr preferRelativeResize="0"/>
          <p:nvPr/>
        </p:nvPicPr>
        <p:blipFill>
          <a:blip r:embed="rId3">
            <a:alphaModFix/>
          </a:blip>
          <a:stretch>
            <a:fillRect/>
          </a:stretch>
        </p:blipFill>
        <p:spPr>
          <a:xfrm>
            <a:off x="750825" y="205975"/>
            <a:ext cx="7935974" cy="1360800"/>
          </a:xfrm>
          <a:prstGeom prst="rect">
            <a:avLst/>
          </a:prstGeom>
          <a:noFill/>
          <a:ln>
            <a:noFill/>
          </a:ln>
        </p:spPr>
      </p:pic>
      <p:pic>
        <p:nvPicPr>
          <p:cNvPr id="365" name="Google Shape;365;p55"/>
          <p:cNvPicPr preferRelativeResize="0"/>
          <p:nvPr/>
        </p:nvPicPr>
        <p:blipFill>
          <a:blip r:embed="rId4">
            <a:alphaModFix/>
          </a:blip>
          <a:stretch>
            <a:fillRect/>
          </a:stretch>
        </p:blipFill>
        <p:spPr>
          <a:xfrm>
            <a:off x="203350" y="1892175"/>
            <a:ext cx="3925200" cy="3025300"/>
          </a:xfrm>
          <a:prstGeom prst="rect">
            <a:avLst/>
          </a:prstGeom>
          <a:noFill/>
          <a:ln>
            <a:noFill/>
          </a:ln>
        </p:spPr>
      </p:pic>
      <p:pic>
        <p:nvPicPr>
          <p:cNvPr id="366" name="Google Shape;366;p55"/>
          <p:cNvPicPr preferRelativeResize="0"/>
          <p:nvPr/>
        </p:nvPicPr>
        <p:blipFill>
          <a:blip r:embed="rId5">
            <a:alphaModFix/>
          </a:blip>
          <a:stretch>
            <a:fillRect/>
          </a:stretch>
        </p:blipFill>
        <p:spPr>
          <a:xfrm>
            <a:off x="4419220" y="1439449"/>
            <a:ext cx="4267579" cy="3025300"/>
          </a:xfrm>
          <a:prstGeom prst="rect">
            <a:avLst/>
          </a:prstGeom>
          <a:noFill/>
          <a:ln>
            <a:noFill/>
          </a:ln>
        </p:spPr>
      </p:pic>
      <p:sp>
        <p:nvSpPr>
          <p:cNvPr id="367" name="Google Shape;367;p55"/>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373" name="Google Shape;373;p56"/>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endParaRPr/>
          </a:p>
        </p:txBody>
      </p:sp>
      <p:pic>
        <p:nvPicPr>
          <p:cNvPr id="374" name="Google Shape;374;p56"/>
          <p:cNvPicPr preferRelativeResize="0"/>
          <p:nvPr/>
        </p:nvPicPr>
        <p:blipFill>
          <a:blip r:embed="rId3">
            <a:alphaModFix/>
          </a:blip>
          <a:stretch>
            <a:fillRect/>
          </a:stretch>
        </p:blipFill>
        <p:spPr>
          <a:xfrm>
            <a:off x="220250" y="0"/>
            <a:ext cx="8771150" cy="51435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7"/>
          <p:cNvSpPr txBox="1">
            <a:spLocks noGrp="1"/>
          </p:cNvSpPr>
          <p:nvPr>
            <p:ph type="title"/>
          </p:nvPr>
        </p:nvSpPr>
        <p:spPr>
          <a:xfrm>
            <a:off x="250700" y="81025"/>
            <a:ext cx="7978800" cy="857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highlight>
                  <a:srgbClr val="B16BAE"/>
                </a:highlight>
              </a:rPr>
              <a:t>Explore 2</a:t>
            </a:r>
            <a:endParaRPr>
              <a:highlight>
                <a:srgbClr val="B16BAE"/>
              </a:highlight>
            </a:endParaRPr>
          </a:p>
        </p:txBody>
      </p:sp>
      <p:sp>
        <p:nvSpPr>
          <p:cNvPr id="380" name="Google Shape;380;p57"/>
          <p:cNvSpPr txBox="1">
            <a:spLocks noGrp="1"/>
          </p:cNvSpPr>
          <p:nvPr>
            <p:ph type="body" idx="1"/>
          </p:nvPr>
        </p:nvSpPr>
        <p:spPr>
          <a:xfrm>
            <a:off x="1806025" y="205975"/>
            <a:ext cx="7381200" cy="2125200"/>
          </a:xfrm>
          <a:prstGeom prst="rect">
            <a:avLst/>
          </a:prstGeom>
        </p:spPr>
        <p:txBody>
          <a:bodyPr spcFirstLastPara="1" wrap="square" lIns="68575" tIns="34275" rIns="68575" bIns="34275" anchor="t" anchorCtr="0">
            <a:noAutofit/>
          </a:bodyPr>
          <a:lstStyle/>
          <a:p>
            <a:pPr marL="0" lvl="0" indent="0" algn="l" rtl="0">
              <a:spcBef>
                <a:spcPts val="1100"/>
              </a:spcBef>
              <a:spcAft>
                <a:spcPts val="0"/>
              </a:spcAft>
              <a:buNone/>
            </a:pPr>
            <a:r>
              <a:rPr lang="en" sz="2500" b="1">
                <a:solidFill>
                  <a:srgbClr val="93C47D"/>
                </a:solidFill>
              </a:rPr>
              <a:t>Couldn’t we be pollinators? If so, how?</a:t>
            </a:r>
            <a:endParaRPr sz="2500" b="1">
              <a:solidFill>
                <a:srgbClr val="93C47D"/>
              </a:solidFill>
            </a:endParaRPr>
          </a:p>
          <a:p>
            <a:pPr marL="0" lvl="0" indent="0" algn="l" rtl="0">
              <a:spcBef>
                <a:spcPts val="1100"/>
              </a:spcBef>
              <a:spcAft>
                <a:spcPts val="0"/>
              </a:spcAft>
              <a:buNone/>
            </a:pPr>
            <a:r>
              <a:rPr lang="en" sz="2500" b="1">
                <a:solidFill>
                  <a:srgbClr val="93C47D"/>
                </a:solidFill>
              </a:rPr>
              <a:t>Couldn’t we also select parental plants and have a future generation of plants we want to see with traits we selected? If so…how?</a:t>
            </a:r>
            <a:endParaRPr sz="2500" b="1">
              <a:solidFill>
                <a:srgbClr val="93C47D"/>
              </a:solidFill>
            </a:endParaRPr>
          </a:p>
          <a:p>
            <a:pPr marL="0" lvl="0" indent="0" algn="l" rtl="0">
              <a:spcBef>
                <a:spcPts val="1100"/>
              </a:spcBef>
              <a:spcAft>
                <a:spcPts val="0"/>
              </a:spcAft>
              <a:buNone/>
            </a:pPr>
            <a:r>
              <a:rPr lang="en" sz="2500" b="1">
                <a:solidFill>
                  <a:srgbClr val="B16BAE"/>
                </a:solidFill>
              </a:rPr>
              <a:t>THINK                        PAIR               	SHARE</a:t>
            </a:r>
            <a:endParaRPr sz="2500" b="1">
              <a:solidFill>
                <a:srgbClr val="B16BAE"/>
              </a:solidFill>
            </a:endParaRPr>
          </a:p>
        </p:txBody>
      </p:sp>
      <p:pic>
        <p:nvPicPr>
          <p:cNvPr id="381" name="Google Shape;381;p57"/>
          <p:cNvPicPr preferRelativeResize="0"/>
          <p:nvPr/>
        </p:nvPicPr>
        <p:blipFill>
          <a:blip r:embed="rId3">
            <a:alphaModFix/>
          </a:blip>
          <a:stretch>
            <a:fillRect/>
          </a:stretch>
        </p:blipFill>
        <p:spPr>
          <a:xfrm>
            <a:off x="2262425" y="2792675"/>
            <a:ext cx="4155201" cy="2125175"/>
          </a:xfrm>
          <a:prstGeom prst="rect">
            <a:avLst/>
          </a:prstGeom>
          <a:noFill/>
          <a:ln>
            <a:noFill/>
          </a:ln>
        </p:spPr>
      </p:pic>
      <p:sp>
        <p:nvSpPr>
          <p:cNvPr id="382" name="Google Shape;382;p57"/>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936800" y="439525"/>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Your Turn!!! Time to be a matchmaker…</a:t>
            </a:r>
            <a:endParaRPr sz="2500" b="1">
              <a:solidFill>
                <a:srgbClr val="B16BAE"/>
              </a:solidFill>
            </a:endParaRPr>
          </a:p>
        </p:txBody>
      </p:sp>
      <p:sp>
        <p:nvSpPr>
          <p:cNvPr id="388" name="Google Shape;388;p58"/>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000"/>
              <a:t>What traits do you want your next generation of plants to have???</a:t>
            </a:r>
            <a:endParaRPr sz="2000"/>
          </a:p>
          <a:p>
            <a:pPr marL="0" lvl="0" indent="0" algn="l" rtl="0">
              <a:spcBef>
                <a:spcPts val="1100"/>
              </a:spcBef>
              <a:spcAft>
                <a:spcPts val="0"/>
              </a:spcAft>
              <a:buNone/>
            </a:pPr>
            <a:endParaRPr/>
          </a:p>
          <a:p>
            <a:pPr marL="0" lvl="0" indent="0" algn="l" rtl="0">
              <a:spcBef>
                <a:spcPts val="1100"/>
              </a:spcBef>
              <a:spcAft>
                <a:spcPts val="0"/>
              </a:spcAft>
              <a:buNone/>
            </a:pPr>
            <a:endParaRPr/>
          </a:p>
        </p:txBody>
      </p:sp>
      <p:pic>
        <p:nvPicPr>
          <p:cNvPr id="389" name="Google Shape;389;p58"/>
          <p:cNvPicPr preferRelativeResize="0"/>
          <p:nvPr/>
        </p:nvPicPr>
        <p:blipFill>
          <a:blip r:embed="rId3">
            <a:alphaModFix/>
          </a:blip>
          <a:stretch>
            <a:fillRect/>
          </a:stretch>
        </p:blipFill>
        <p:spPr>
          <a:xfrm>
            <a:off x="3065552" y="2155690"/>
            <a:ext cx="2272275" cy="19456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9"/>
          <p:cNvSpPr txBox="1">
            <a:spLocks noGrp="1"/>
          </p:cNvSpPr>
          <p:nvPr>
            <p:ph type="title"/>
          </p:nvPr>
        </p:nvSpPr>
        <p:spPr>
          <a:xfrm>
            <a:off x="311700" y="46270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360"/>
              </a:spcBef>
              <a:spcAft>
                <a:spcPts val="0"/>
              </a:spcAft>
              <a:buClr>
                <a:schemeClr val="dk1"/>
              </a:buClr>
              <a:buSzPct val="39285"/>
              <a:buFont typeface="Arial"/>
              <a:buNone/>
            </a:pPr>
            <a:r>
              <a:rPr lang="en" sz="2800" b="1">
                <a:solidFill>
                  <a:srgbClr val="B16BAE"/>
                </a:solidFill>
              </a:rPr>
              <a:t>Choose 2 plants you want to “set up”</a:t>
            </a:r>
            <a:endParaRPr sz="2800" b="1">
              <a:solidFill>
                <a:srgbClr val="B16BAE"/>
              </a:solidFill>
            </a:endParaRPr>
          </a:p>
          <a:p>
            <a:pPr marL="0" lvl="0" indent="0" algn="l" rtl="0">
              <a:lnSpc>
                <a:spcPct val="115000"/>
              </a:lnSpc>
              <a:spcBef>
                <a:spcPts val="1200"/>
              </a:spcBef>
              <a:spcAft>
                <a:spcPts val="1200"/>
              </a:spcAft>
              <a:buClr>
                <a:schemeClr val="dk1"/>
              </a:buClr>
              <a:buSzPct val="29999"/>
              <a:buFont typeface="Arial"/>
              <a:buNone/>
            </a:pPr>
            <a:endParaRPr sz="3666"/>
          </a:p>
        </p:txBody>
      </p:sp>
      <p:sp>
        <p:nvSpPr>
          <p:cNvPr id="395" name="Google Shape;395;p59"/>
          <p:cNvSpPr txBox="1">
            <a:spLocks noGrp="1"/>
          </p:cNvSpPr>
          <p:nvPr>
            <p:ph type="body" idx="1"/>
          </p:nvPr>
        </p:nvSpPr>
        <p:spPr>
          <a:xfrm>
            <a:off x="311700" y="1152475"/>
            <a:ext cx="3158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b="1"/>
              <a:t>If you do not have 2 plants in your group you want to set up, you may work with another group.</a:t>
            </a:r>
            <a:endParaRPr sz="1700" b="1"/>
          </a:p>
          <a:p>
            <a:pPr marL="0" lvl="0" indent="0" algn="l" rtl="0">
              <a:spcBef>
                <a:spcPts val="1200"/>
              </a:spcBef>
              <a:spcAft>
                <a:spcPts val="1200"/>
              </a:spcAft>
              <a:buNone/>
            </a:pPr>
            <a:endParaRPr/>
          </a:p>
        </p:txBody>
      </p:sp>
      <p:pic>
        <p:nvPicPr>
          <p:cNvPr id="396" name="Google Shape;396;p59"/>
          <p:cNvPicPr preferRelativeResize="0"/>
          <p:nvPr/>
        </p:nvPicPr>
        <p:blipFill>
          <a:blip r:embed="rId3">
            <a:alphaModFix/>
          </a:blip>
          <a:stretch>
            <a:fillRect/>
          </a:stretch>
        </p:blipFill>
        <p:spPr>
          <a:xfrm>
            <a:off x="946950" y="2483850"/>
            <a:ext cx="2133600" cy="2362200"/>
          </a:xfrm>
          <a:prstGeom prst="rect">
            <a:avLst/>
          </a:prstGeom>
          <a:noFill/>
          <a:ln>
            <a:noFill/>
          </a:ln>
        </p:spPr>
      </p:pic>
      <p:sp>
        <p:nvSpPr>
          <p:cNvPr id="397" name="Google Shape;397;p59"/>
          <p:cNvSpPr txBox="1">
            <a:spLocks noGrp="1"/>
          </p:cNvSpPr>
          <p:nvPr>
            <p:ph type="body" idx="2"/>
          </p:nvPr>
        </p:nvSpPr>
        <p:spPr>
          <a:xfrm>
            <a:off x="4914550" y="9676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b="1">
                <a:solidFill>
                  <a:srgbClr val="93C47D"/>
                </a:solidFill>
              </a:rPr>
              <a:t>On your Handout</a:t>
            </a:r>
            <a:endParaRPr sz="2100" b="1">
              <a:solidFill>
                <a:srgbClr val="93C47D"/>
              </a:solidFill>
            </a:endParaRPr>
          </a:p>
        </p:txBody>
      </p:sp>
      <p:pic>
        <p:nvPicPr>
          <p:cNvPr id="398" name="Google Shape;398;p59"/>
          <p:cNvPicPr preferRelativeResize="0"/>
          <p:nvPr/>
        </p:nvPicPr>
        <p:blipFill>
          <a:blip r:embed="rId4">
            <a:alphaModFix/>
          </a:blip>
          <a:stretch>
            <a:fillRect/>
          </a:stretch>
        </p:blipFill>
        <p:spPr>
          <a:xfrm>
            <a:off x="3569901" y="2196926"/>
            <a:ext cx="5393449" cy="2052168"/>
          </a:xfrm>
          <a:prstGeom prst="rect">
            <a:avLst/>
          </a:prstGeom>
          <a:noFill/>
          <a:ln>
            <a:noFill/>
          </a:ln>
        </p:spPr>
      </p:pic>
      <p:sp>
        <p:nvSpPr>
          <p:cNvPr id="399" name="Google Shape;399;p59"/>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p:nvPr>
        </p:nvSpPr>
        <p:spPr>
          <a:xfrm>
            <a:off x="161775" y="168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Since we don’t have bees to help us, how will we transfer the pollen?</a:t>
            </a:r>
            <a:endParaRPr b="1">
              <a:solidFill>
                <a:srgbClr val="B16BAE"/>
              </a:solidFill>
            </a:endParaRPr>
          </a:p>
        </p:txBody>
      </p:sp>
      <p:sp>
        <p:nvSpPr>
          <p:cNvPr id="405" name="Google Shape;405;p6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06" name="Google Shape;406;p60"/>
          <p:cNvPicPr preferRelativeResize="0"/>
          <p:nvPr/>
        </p:nvPicPr>
        <p:blipFill>
          <a:blip r:embed="rId3">
            <a:alphaModFix/>
          </a:blip>
          <a:stretch>
            <a:fillRect/>
          </a:stretch>
        </p:blipFill>
        <p:spPr>
          <a:xfrm>
            <a:off x="4431275" y="740925"/>
            <a:ext cx="4640676" cy="3939499"/>
          </a:xfrm>
          <a:prstGeom prst="rect">
            <a:avLst/>
          </a:prstGeom>
          <a:noFill/>
          <a:ln>
            <a:noFill/>
          </a:ln>
        </p:spPr>
      </p:pic>
      <p:pic>
        <p:nvPicPr>
          <p:cNvPr id="407" name="Google Shape;407;p60"/>
          <p:cNvPicPr preferRelativeResize="0"/>
          <p:nvPr/>
        </p:nvPicPr>
        <p:blipFill>
          <a:blip r:embed="rId4">
            <a:alphaModFix/>
          </a:blip>
          <a:stretch>
            <a:fillRect/>
          </a:stretch>
        </p:blipFill>
        <p:spPr>
          <a:xfrm>
            <a:off x="161771" y="1658463"/>
            <a:ext cx="3343550" cy="3265925"/>
          </a:xfrm>
          <a:prstGeom prst="rect">
            <a:avLst/>
          </a:prstGeom>
          <a:noFill/>
          <a:ln>
            <a:noFill/>
          </a:ln>
        </p:spPr>
      </p:pic>
      <p:sp>
        <p:nvSpPr>
          <p:cNvPr id="408" name="Google Shape;408;p60"/>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1"/>
          <p:cNvSpPr txBox="1">
            <a:spLocks noGrp="1"/>
          </p:cNvSpPr>
          <p:nvPr>
            <p:ph type="title" idx="4294967295"/>
          </p:nvPr>
        </p:nvSpPr>
        <p:spPr>
          <a:xfrm>
            <a:off x="2355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Some tools humans could use</a:t>
            </a:r>
            <a:endParaRPr b="1">
              <a:solidFill>
                <a:srgbClr val="B16BAE"/>
              </a:solidFill>
            </a:endParaRPr>
          </a:p>
        </p:txBody>
      </p:sp>
      <p:sp>
        <p:nvSpPr>
          <p:cNvPr id="414" name="Google Shape;414;p61"/>
          <p:cNvSpPr txBox="1">
            <a:spLocks noGrp="1"/>
          </p:cNvSpPr>
          <p:nvPr>
            <p:ph type="body" idx="4294967295"/>
          </p:nvPr>
        </p:nvSpPr>
        <p:spPr>
          <a:xfrm>
            <a:off x="4832400" y="2899300"/>
            <a:ext cx="3999900" cy="226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Qtips</a:t>
            </a:r>
            <a:endParaRPr sz="2000"/>
          </a:p>
          <a:p>
            <a:pPr marL="0" lvl="0" indent="0" algn="l" rtl="0">
              <a:spcBef>
                <a:spcPts val="1200"/>
              </a:spcBef>
              <a:spcAft>
                <a:spcPts val="0"/>
              </a:spcAft>
              <a:buNone/>
            </a:pPr>
            <a:r>
              <a:rPr lang="en" sz="2000"/>
              <a:t>Pipe cleaner</a:t>
            </a:r>
            <a:endParaRPr sz="2000"/>
          </a:p>
          <a:p>
            <a:pPr marL="0" lvl="0" indent="0" algn="l" rtl="0">
              <a:spcBef>
                <a:spcPts val="1200"/>
              </a:spcBef>
              <a:spcAft>
                <a:spcPts val="1200"/>
              </a:spcAft>
              <a:buNone/>
            </a:pPr>
            <a:r>
              <a:rPr lang="en" sz="2000"/>
              <a:t>Physically having flower parts touch another flower’s parts</a:t>
            </a:r>
            <a:endParaRPr sz="2000"/>
          </a:p>
        </p:txBody>
      </p:sp>
      <p:pic>
        <p:nvPicPr>
          <p:cNvPr id="415" name="Google Shape;415;p61"/>
          <p:cNvPicPr preferRelativeResize="0"/>
          <p:nvPr/>
        </p:nvPicPr>
        <p:blipFill>
          <a:blip r:embed="rId3">
            <a:alphaModFix/>
          </a:blip>
          <a:stretch>
            <a:fillRect/>
          </a:stretch>
        </p:blipFill>
        <p:spPr>
          <a:xfrm>
            <a:off x="311700" y="1181325"/>
            <a:ext cx="1933350" cy="2780848"/>
          </a:xfrm>
          <a:prstGeom prst="rect">
            <a:avLst/>
          </a:prstGeom>
          <a:noFill/>
          <a:ln>
            <a:noFill/>
          </a:ln>
        </p:spPr>
      </p:pic>
      <p:pic>
        <p:nvPicPr>
          <p:cNvPr id="416" name="Google Shape;416;p61"/>
          <p:cNvPicPr preferRelativeResize="0"/>
          <p:nvPr/>
        </p:nvPicPr>
        <p:blipFill>
          <a:blip r:embed="rId4">
            <a:alphaModFix/>
          </a:blip>
          <a:stretch>
            <a:fillRect/>
          </a:stretch>
        </p:blipFill>
        <p:spPr>
          <a:xfrm>
            <a:off x="2245050" y="1152475"/>
            <a:ext cx="2587350" cy="2078800"/>
          </a:xfrm>
          <a:prstGeom prst="rect">
            <a:avLst/>
          </a:prstGeom>
          <a:noFill/>
          <a:ln>
            <a:noFill/>
          </a:ln>
        </p:spPr>
      </p:pic>
      <p:pic>
        <p:nvPicPr>
          <p:cNvPr id="417" name="Google Shape;417;p61"/>
          <p:cNvPicPr preferRelativeResize="0"/>
          <p:nvPr/>
        </p:nvPicPr>
        <p:blipFill>
          <a:blip r:embed="rId5">
            <a:alphaModFix/>
          </a:blip>
          <a:stretch>
            <a:fillRect/>
          </a:stretch>
        </p:blipFill>
        <p:spPr>
          <a:xfrm>
            <a:off x="6484873" y="292625"/>
            <a:ext cx="2396425" cy="2734050"/>
          </a:xfrm>
          <a:prstGeom prst="rect">
            <a:avLst/>
          </a:prstGeom>
          <a:noFill/>
          <a:ln>
            <a:noFill/>
          </a:ln>
        </p:spPr>
      </p:pic>
      <p:sp>
        <p:nvSpPr>
          <p:cNvPr id="418" name="Google Shape;418;p61"/>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2"/>
          <p:cNvSpPr txBox="1">
            <a:spLocks noGrp="1"/>
          </p:cNvSpPr>
          <p:nvPr>
            <p:ph type="title" idx="4294967295"/>
          </p:nvPr>
        </p:nvSpPr>
        <p:spPr>
          <a:xfrm>
            <a:off x="457200" y="267853"/>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B16BAE"/>
                </a:solidFill>
              </a:rPr>
              <a:t>We will use Bee Sticks to manually pollinate!</a:t>
            </a:r>
            <a:endParaRPr>
              <a:solidFill>
                <a:srgbClr val="B16BAE"/>
              </a:solidFill>
            </a:endParaRPr>
          </a:p>
        </p:txBody>
      </p:sp>
      <p:pic>
        <p:nvPicPr>
          <p:cNvPr id="424" name="Google Shape;424;p62"/>
          <p:cNvPicPr preferRelativeResize="0"/>
          <p:nvPr/>
        </p:nvPicPr>
        <p:blipFill>
          <a:blip r:embed="rId3">
            <a:alphaModFix/>
          </a:blip>
          <a:stretch>
            <a:fillRect/>
          </a:stretch>
        </p:blipFill>
        <p:spPr>
          <a:xfrm>
            <a:off x="220350" y="1415550"/>
            <a:ext cx="8524875" cy="1856725"/>
          </a:xfrm>
          <a:prstGeom prst="rect">
            <a:avLst/>
          </a:prstGeom>
          <a:noFill/>
          <a:ln>
            <a:noFill/>
          </a:ln>
        </p:spPr>
      </p:pic>
      <p:pic>
        <p:nvPicPr>
          <p:cNvPr id="425" name="Google Shape;425;p62"/>
          <p:cNvPicPr preferRelativeResize="0"/>
          <p:nvPr/>
        </p:nvPicPr>
        <p:blipFill>
          <a:blip r:embed="rId4">
            <a:alphaModFix/>
          </a:blip>
          <a:stretch>
            <a:fillRect/>
          </a:stretch>
        </p:blipFill>
        <p:spPr>
          <a:xfrm>
            <a:off x="7815970" y="92195"/>
            <a:ext cx="1213725" cy="604050"/>
          </a:xfrm>
          <a:prstGeom prst="rect">
            <a:avLst/>
          </a:prstGeom>
          <a:noFill/>
          <a:ln>
            <a:noFill/>
          </a:ln>
        </p:spPr>
      </p:pic>
      <p:sp>
        <p:nvSpPr>
          <p:cNvPr id="426" name="Google Shape;426;p62"/>
          <p:cNvSpPr txBox="1"/>
          <p:nvPr/>
        </p:nvSpPr>
        <p:spPr>
          <a:xfrm>
            <a:off x="489450" y="3474525"/>
            <a:ext cx="8165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t>When humans are the pollinators, we call it “</a:t>
            </a:r>
            <a:r>
              <a:rPr lang="en" sz="2500">
                <a:highlight>
                  <a:srgbClr val="FFFF00"/>
                </a:highlight>
              </a:rPr>
              <a:t>manual pollination.”</a:t>
            </a:r>
            <a:endParaRPr sz="2500">
              <a:highlight>
                <a:srgbClr val="FFFF00"/>
              </a:highlight>
            </a:endParaRPr>
          </a:p>
        </p:txBody>
      </p:sp>
      <p:sp>
        <p:nvSpPr>
          <p:cNvPr id="427" name="Google Shape;427;p62"/>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3"/>
          <p:cNvSpPr txBox="1">
            <a:spLocks noGrp="1"/>
          </p:cNvSpPr>
          <p:nvPr>
            <p:ph type="title" idx="4294967295"/>
          </p:nvPr>
        </p:nvSpPr>
        <p:spPr>
          <a:xfrm>
            <a:off x="256300" y="342300"/>
            <a:ext cx="7406700" cy="101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solidFill>
                  <a:srgbClr val="B16BAE"/>
                </a:solidFill>
              </a:rPr>
              <a:t>Appreciating the real thing…</a:t>
            </a:r>
            <a:endParaRPr sz="2500" b="1">
              <a:solidFill>
                <a:srgbClr val="B16BAE"/>
              </a:solidFill>
            </a:endParaRPr>
          </a:p>
        </p:txBody>
      </p:sp>
      <p:pic>
        <p:nvPicPr>
          <p:cNvPr id="433" name="Google Shape;433;p63"/>
          <p:cNvPicPr preferRelativeResize="0"/>
          <p:nvPr/>
        </p:nvPicPr>
        <p:blipFill>
          <a:blip r:embed="rId3">
            <a:alphaModFix/>
          </a:blip>
          <a:stretch>
            <a:fillRect/>
          </a:stretch>
        </p:blipFill>
        <p:spPr>
          <a:xfrm>
            <a:off x="359616" y="1498325"/>
            <a:ext cx="3911884" cy="3373999"/>
          </a:xfrm>
          <a:prstGeom prst="rect">
            <a:avLst/>
          </a:prstGeom>
          <a:noFill/>
          <a:ln>
            <a:noFill/>
          </a:ln>
        </p:spPr>
      </p:pic>
      <p:pic>
        <p:nvPicPr>
          <p:cNvPr id="434" name="Google Shape;434;p63"/>
          <p:cNvPicPr preferRelativeResize="0"/>
          <p:nvPr/>
        </p:nvPicPr>
        <p:blipFill>
          <a:blip r:embed="rId4">
            <a:alphaModFix/>
          </a:blip>
          <a:stretch>
            <a:fillRect/>
          </a:stretch>
        </p:blipFill>
        <p:spPr>
          <a:xfrm>
            <a:off x="4572000" y="1498325"/>
            <a:ext cx="3664675" cy="3374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9"/>
          <p:cNvSpPr txBox="1">
            <a:spLocks noGrp="1"/>
          </p:cNvSpPr>
          <p:nvPr>
            <p:ph type="title" idx="4294967295"/>
          </p:nvPr>
        </p:nvSpPr>
        <p:spPr>
          <a:xfrm>
            <a:off x="126900" y="754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2781"/>
              <a:buFont typeface="Arial"/>
              <a:buNone/>
            </a:pPr>
            <a:r>
              <a:rPr lang="en">
                <a:highlight>
                  <a:srgbClr val="B16BAE"/>
                </a:highlight>
              </a:rPr>
              <a:t>ENGAGE - PROBE  </a:t>
            </a:r>
            <a:r>
              <a:rPr lang="en" sz="1411" b="1"/>
              <a:t>Beatrice and her friends were discussing why  today’s tepary beans look so different from the ancient, wild beans they are related to. The ancient, wild beans pictured at the top grew from 0 BCE to over 100 years ago - pre- Industrial Revolution. These were their ideas:</a:t>
            </a:r>
            <a:endParaRPr sz="3355" b="1"/>
          </a:p>
        </p:txBody>
      </p:sp>
      <p:sp>
        <p:nvSpPr>
          <p:cNvPr id="132" name="Google Shape;132;p29"/>
          <p:cNvSpPr txBox="1">
            <a:spLocks noGrp="1"/>
          </p:cNvSpPr>
          <p:nvPr>
            <p:ph type="body" idx="4294967295"/>
          </p:nvPr>
        </p:nvSpPr>
        <p:spPr>
          <a:xfrm>
            <a:off x="4736675" y="1072475"/>
            <a:ext cx="3999900" cy="3496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300" b="1">
                <a:solidFill>
                  <a:schemeClr val="dk1"/>
                </a:solidFill>
                <a:highlight>
                  <a:srgbClr val="B3D5B3"/>
                </a:highlight>
              </a:rPr>
              <a:t>Beatrice:</a:t>
            </a:r>
            <a:r>
              <a:rPr lang="en" sz="1300" b="1">
                <a:solidFill>
                  <a:schemeClr val="dk1"/>
                </a:solidFill>
              </a:rPr>
              <a:t>  “Nature decides what the beans will look like. When I plant beans in my garden, the seeds that come from the plant don’t always look the same.”</a:t>
            </a:r>
            <a:endParaRPr sz="1300" b="1">
              <a:solidFill>
                <a:schemeClr val="dk1"/>
              </a:solidFill>
            </a:endParaRPr>
          </a:p>
          <a:p>
            <a:pPr marL="0" lvl="0" indent="0" algn="l" rtl="0">
              <a:spcBef>
                <a:spcPts val="0"/>
              </a:spcBef>
              <a:spcAft>
                <a:spcPts val="0"/>
              </a:spcAft>
              <a:buNone/>
            </a:pPr>
            <a:r>
              <a:rPr lang="en" sz="1300" b="1">
                <a:solidFill>
                  <a:schemeClr val="dk1"/>
                </a:solidFill>
              </a:rPr>
              <a:t> </a:t>
            </a:r>
            <a:endParaRPr sz="1300" b="1">
              <a:solidFill>
                <a:schemeClr val="dk1"/>
              </a:solidFill>
            </a:endParaRPr>
          </a:p>
          <a:p>
            <a:pPr marL="0" lvl="0" indent="0" algn="l" rtl="0">
              <a:spcBef>
                <a:spcPts val="0"/>
              </a:spcBef>
              <a:spcAft>
                <a:spcPts val="0"/>
              </a:spcAft>
              <a:buNone/>
            </a:pPr>
            <a:r>
              <a:rPr lang="en" sz="1300" b="1">
                <a:solidFill>
                  <a:schemeClr val="dk1"/>
                </a:solidFill>
                <a:highlight>
                  <a:srgbClr val="B16BAE"/>
                </a:highlight>
              </a:rPr>
              <a:t>Gloria: </a:t>
            </a:r>
            <a:r>
              <a:rPr lang="en" sz="1300" b="1">
                <a:solidFill>
                  <a:schemeClr val="dk1"/>
                </a:solidFill>
                <a:highlight>
                  <a:schemeClr val="lt1"/>
                </a:highlight>
              </a:rPr>
              <a:t> “Rising temperatures due to climate change have made the soil hotter so  the colors of the seeds have changed over time.”</a:t>
            </a:r>
            <a:endParaRPr sz="1300" b="1">
              <a:solidFill>
                <a:schemeClr val="dk1"/>
              </a:solidFill>
              <a:highlight>
                <a:schemeClr val="lt1"/>
              </a:highlight>
            </a:endParaRPr>
          </a:p>
          <a:p>
            <a:pPr marL="0" lvl="0" indent="0" algn="l" rtl="0">
              <a:spcBef>
                <a:spcPts val="0"/>
              </a:spcBef>
              <a:spcAft>
                <a:spcPts val="0"/>
              </a:spcAft>
              <a:buNone/>
            </a:pPr>
            <a:endParaRPr sz="1300" b="1">
              <a:solidFill>
                <a:schemeClr val="dk1"/>
              </a:solidFill>
              <a:highlight>
                <a:schemeClr val="lt1"/>
              </a:highlight>
            </a:endParaRPr>
          </a:p>
          <a:p>
            <a:pPr marL="0" lvl="0" indent="0" algn="l" rtl="0">
              <a:spcBef>
                <a:spcPts val="0"/>
              </a:spcBef>
              <a:spcAft>
                <a:spcPts val="0"/>
              </a:spcAft>
              <a:buNone/>
            </a:pPr>
            <a:r>
              <a:rPr lang="en" sz="1300" b="1">
                <a:solidFill>
                  <a:schemeClr val="dk1"/>
                </a:solidFill>
                <a:highlight>
                  <a:srgbClr val="B3D5B3"/>
                </a:highlight>
              </a:rPr>
              <a:t>Cat: </a:t>
            </a:r>
            <a:r>
              <a:rPr lang="en" sz="1300" b="1">
                <a:solidFill>
                  <a:schemeClr val="dk1"/>
                </a:solidFill>
              </a:rPr>
              <a:t>“Over time groups of people selected and bred the bean plants with variations they liked which led to the many different varieties we have today.”</a:t>
            </a:r>
            <a:r>
              <a:rPr lang="en" sz="1300" b="1">
                <a:solidFill>
                  <a:schemeClr val="dk1"/>
                </a:solidFill>
                <a:highlight>
                  <a:srgbClr val="B3D5B3"/>
                </a:highlight>
              </a:rPr>
              <a:t>  </a:t>
            </a:r>
            <a:endParaRPr sz="1300" b="1">
              <a:solidFill>
                <a:schemeClr val="dk1"/>
              </a:solidFill>
              <a:highlight>
                <a:srgbClr val="B3D5B3"/>
              </a:highlight>
            </a:endParaRPr>
          </a:p>
          <a:p>
            <a:pPr marL="0" lvl="0" indent="0" algn="l" rtl="0">
              <a:spcBef>
                <a:spcPts val="0"/>
              </a:spcBef>
              <a:spcAft>
                <a:spcPts val="0"/>
              </a:spcAft>
              <a:buNone/>
            </a:pPr>
            <a:endParaRPr sz="1300" b="1">
              <a:solidFill>
                <a:schemeClr val="dk1"/>
              </a:solidFill>
              <a:highlight>
                <a:schemeClr val="accent4"/>
              </a:highlight>
            </a:endParaRPr>
          </a:p>
          <a:p>
            <a:pPr marL="0" lvl="0" indent="0" algn="l" rtl="0">
              <a:spcBef>
                <a:spcPts val="0"/>
              </a:spcBef>
              <a:spcAft>
                <a:spcPts val="0"/>
              </a:spcAft>
              <a:buNone/>
            </a:pPr>
            <a:r>
              <a:rPr lang="en" sz="1300" b="1">
                <a:solidFill>
                  <a:schemeClr val="dk1"/>
                </a:solidFill>
                <a:highlight>
                  <a:srgbClr val="B16BAE"/>
                </a:highlight>
              </a:rPr>
              <a:t>Dan:</a:t>
            </a:r>
            <a:r>
              <a:rPr lang="en" sz="1300" b="1">
                <a:solidFill>
                  <a:schemeClr val="dk1"/>
                </a:solidFill>
              </a:rPr>
              <a:t>  “So many people have been using pesticides over the years, the seed color has changed.”</a:t>
            </a:r>
            <a:endParaRPr b="1">
              <a:solidFill>
                <a:schemeClr val="dk1"/>
              </a:solidFill>
              <a:highlight>
                <a:srgbClr val="FFFF00"/>
              </a:highlight>
            </a:endParaRPr>
          </a:p>
        </p:txBody>
      </p:sp>
      <p:pic>
        <p:nvPicPr>
          <p:cNvPr id="133" name="Google Shape;133;p29"/>
          <p:cNvPicPr preferRelativeResize="0"/>
          <p:nvPr/>
        </p:nvPicPr>
        <p:blipFill>
          <a:blip r:embed="rId3">
            <a:alphaModFix/>
          </a:blip>
          <a:stretch>
            <a:fillRect/>
          </a:stretch>
        </p:blipFill>
        <p:spPr>
          <a:xfrm>
            <a:off x="311700" y="1152475"/>
            <a:ext cx="3738425" cy="2201625"/>
          </a:xfrm>
          <a:prstGeom prst="rect">
            <a:avLst/>
          </a:prstGeom>
          <a:noFill/>
          <a:ln>
            <a:noFill/>
          </a:ln>
        </p:spPr>
      </p:pic>
      <p:sp>
        <p:nvSpPr>
          <p:cNvPr id="134" name="Google Shape;134;p29"/>
          <p:cNvSpPr txBox="1"/>
          <p:nvPr/>
        </p:nvSpPr>
        <p:spPr>
          <a:xfrm>
            <a:off x="161400" y="3469975"/>
            <a:ext cx="46515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All of the tepary bean seeds in the bottom row came from their wild relative at the top that grew wild pre-Industrial Revolution.</a:t>
            </a:r>
            <a:endParaRPr/>
          </a:p>
        </p:txBody>
      </p:sp>
      <p:sp>
        <p:nvSpPr>
          <p:cNvPr id="135" name="Google Shape;135;p29"/>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4"/>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highlight>
                  <a:srgbClr val="B16BAE"/>
                </a:highlight>
              </a:rPr>
              <a:t>Elaborate</a:t>
            </a:r>
            <a:endParaRPr sz="2500" b="1">
              <a:highlight>
                <a:srgbClr val="B16BAE"/>
              </a:highlight>
            </a:endParaRPr>
          </a:p>
        </p:txBody>
      </p:sp>
      <p:sp>
        <p:nvSpPr>
          <p:cNvPr id="440" name="Google Shape;440;p64"/>
          <p:cNvSpPr txBox="1">
            <a:spLocks noGrp="1"/>
          </p:cNvSpPr>
          <p:nvPr>
            <p:ph type="body" idx="1"/>
          </p:nvPr>
        </p:nvSpPr>
        <p:spPr>
          <a:xfrm>
            <a:off x="857251" y="1543050"/>
            <a:ext cx="7404600" cy="3028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400"/>
              <a:t>Get ready to share: </a:t>
            </a:r>
            <a:endParaRPr sz="2400"/>
          </a:p>
          <a:p>
            <a:pPr marL="457200" lvl="0" indent="-381000" algn="l" rtl="0">
              <a:spcBef>
                <a:spcPts val="1100"/>
              </a:spcBef>
              <a:spcAft>
                <a:spcPts val="0"/>
              </a:spcAft>
              <a:buSzPts val="2400"/>
              <a:buChar char="•"/>
            </a:pPr>
            <a:r>
              <a:rPr lang="en" sz="2400"/>
              <a:t>Which animals are pollinators?</a:t>
            </a:r>
            <a:endParaRPr sz="2400"/>
          </a:p>
          <a:p>
            <a:pPr marL="457200" lvl="0" indent="-381000" algn="l" rtl="0">
              <a:spcBef>
                <a:spcPts val="0"/>
              </a:spcBef>
              <a:spcAft>
                <a:spcPts val="0"/>
              </a:spcAft>
              <a:buSzPts val="2400"/>
              <a:buChar char="•"/>
            </a:pPr>
            <a:r>
              <a:rPr lang="en" sz="2400"/>
              <a:t>What’s in it for them? </a:t>
            </a:r>
            <a:endParaRPr sz="2400"/>
          </a:p>
          <a:p>
            <a:pPr marL="0" lvl="0" indent="0" algn="l" rtl="0">
              <a:spcBef>
                <a:spcPts val="1100"/>
              </a:spcBef>
              <a:spcAft>
                <a:spcPts val="0"/>
              </a:spcAft>
              <a:buNone/>
            </a:pPr>
            <a:r>
              <a:rPr lang="en" sz="2400"/>
              <a:t>Also be ready to share what forces, other than animals, help move pollen for plants.</a:t>
            </a:r>
            <a:endParaRPr sz="2400"/>
          </a:p>
        </p:txBody>
      </p:sp>
      <p:pic>
        <p:nvPicPr>
          <p:cNvPr id="441" name="Google Shape;441;p64"/>
          <p:cNvPicPr preferRelativeResize="0"/>
          <p:nvPr/>
        </p:nvPicPr>
        <p:blipFill>
          <a:blip r:embed="rId3">
            <a:alphaModFix/>
          </a:blip>
          <a:stretch>
            <a:fillRect/>
          </a:stretch>
        </p:blipFill>
        <p:spPr>
          <a:xfrm>
            <a:off x="6246952" y="265250"/>
            <a:ext cx="2660574" cy="1896300"/>
          </a:xfrm>
          <a:prstGeom prst="rect">
            <a:avLst/>
          </a:prstGeom>
          <a:noFill/>
          <a:ln>
            <a:noFill/>
          </a:ln>
        </p:spPr>
      </p:pic>
      <p:sp>
        <p:nvSpPr>
          <p:cNvPr id="442" name="Google Shape;442;p64"/>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5"/>
          <p:cNvSpPr txBox="1">
            <a:spLocks noGrp="1"/>
          </p:cNvSpPr>
          <p:nvPr>
            <p:ph type="title"/>
          </p:nvPr>
        </p:nvSpPr>
        <p:spPr>
          <a:xfrm>
            <a:off x="457200" y="3"/>
            <a:ext cx="8229600" cy="857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What pollinators are out there in the Sonoran Desert?</a:t>
            </a:r>
            <a:endParaRPr sz="2500" b="1">
              <a:solidFill>
                <a:srgbClr val="B16BAE"/>
              </a:solidFill>
            </a:endParaRPr>
          </a:p>
        </p:txBody>
      </p:sp>
      <p:sp>
        <p:nvSpPr>
          <p:cNvPr id="448" name="Google Shape;448;p65"/>
          <p:cNvSpPr txBox="1">
            <a:spLocks noGrp="1"/>
          </p:cNvSpPr>
          <p:nvPr>
            <p:ph type="body" idx="1"/>
          </p:nvPr>
        </p:nvSpPr>
        <p:spPr>
          <a:xfrm>
            <a:off x="266400" y="874500"/>
            <a:ext cx="8229600" cy="33945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000" b="1">
                <a:solidFill>
                  <a:srgbClr val="B16BAE"/>
                </a:solidFill>
              </a:rPr>
              <a:t>Bees</a:t>
            </a:r>
            <a:endParaRPr sz="2000" b="1">
              <a:solidFill>
                <a:srgbClr val="B16BAE"/>
              </a:solidFill>
            </a:endParaRPr>
          </a:p>
          <a:p>
            <a:pPr marL="0" lvl="0" indent="0" algn="l" rtl="0">
              <a:spcBef>
                <a:spcPts val="1100"/>
              </a:spcBef>
              <a:spcAft>
                <a:spcPts val="0"/>
              </a:spcAft>
              <a:buNone/>
            </a:pPr>
            <a:r>
              <a:rPr lang="en" sz="2000" b="1">
                <a:solidFill>
                  <a:srgbClr val="B16BAE"/>
                </a:solidFill>
              </a:rPr>
              <a:t>Butterflies</a:t>
            </a:r>
            <a:endParaRPr sz="2000" b="1">
              <a:solidFill>
                <a:srgbClr val="B16BAE"/>
              </a:solidFill>
            </a:endParaRPr>
          </a:p>
          <a:p>
            <a:pPr marL="0" lvl="0" indent="0" algn="l" rtl="0">
              <a:spcBef>
                <a:spcPts val="1100"/>
              </a:spcBef>
              <a:spcAft>
                <a:spcPts val="0"/>
              </a:spcAft>
              <a:buNone/>
            </a:pPr>
            <a:r>
              <a:rPr lang="en" sz="2000" b="1">
                <a:solidFill>
                  <a:srgbClr val="B16BAE"/>
                </a:solidFill>
              </a:rPr>
              <a:t>Beetles</a:t>
            </a:r>
            <a:endParaRPr sz="2000" b="1">
              <a:solidFill>
                <a:srgbClr val="B16BAE"/>
              </a:solidFill>
            </a:endParaRPr>
          </a:p>
          <a:p>
            <a:pPr marL="0" lvl="0" indent="0" algn="l" rtl="0">
              <a:spcBef>
                <a:spcPts val="1100"/>
              </a:spcBef>
              <a:spcAft>
                <a:spcPts val="0"/>
              </a:spcAft>
              <a:buNone/>
            </a:pPr>
            <a:r>
              <a:rPr lang="en" sz="2000" b="1">
                <a:solidFill>
                  <a:srgbClr val="B16BAE"/>
                </a:solidFill>
              </a:rPr>
              <a:t>Bats</a:t>
            </a:r>
            <a:endParaRPr sz="2000" b="1">
              <a:solidFill>
                <a:srgbClr val="B16BAE"/>
              </a:solidFill>
            </a:endParaRPr>
          </a:p>
          <a:p>
            <a:pPr marL="0" lvl="0" indent="0" algn="l" rtl="0">
              <a:spcBef>
                <a:spcPts val="1100"/>
              </a:spcBef>
              <a:spcAft>
                <a:spcPts val="0"/>
              </a:spcAft>
              <a:buNone/>
            </a:pPr>
            <a:r>
              <a:rPr lang="en" sz="2000" b="1">
                <a:solidFill>
                  <a:srgbClr val="B16BAE"/>
                </a:solidFill>
              </a:rPr>
              <a:t>Birds</a:t>
            </a:r>
            <a:endParaRPr sz="2000" b="1">
              <a:solidFill>
                <a:srgbClr val="B16BAE"/>
              </a:solidFill>
            </a:endParaRPr>
          </a:p>
          <a:p>
            <a:pPr marL="0" lvl="0" indent="0" algn="l" rtl="0">
              <a:spcBef>
                <a:spcPts val="1100"/>
              </a:spcBef>
              <a:spcAft>
                <a:spcPts val="0"/>
              </a:spcAft>
              <a:buNone/>
            </a:pPr>
            <a:r>
              <a:rPr lang="en" sz="2000" b="1">
                <a:solidFill>
                  <a:srgbClr val="B16BAE"/>
                </a:solidFill>
              </a:rPr>
              <a:t>Moths</a:t>
            </a:r>
            <a:endParaRPr sz="2000" b="1">
              <a:solidFill>
                <a:srgbClr val="B16BAE"/>
              </a:solidFill>
            </a:endParaRPr>
          </a:p>
          <a:p>
            <a:pPr marL="0" lvl="0" indent="0" algn="l" rtl="0">
              <a:spcBef>
                <a:spcPts val="1100"/>
              </a:spcBef>
              <a:spcAft>
                <a:spcPts val="0"/>
              </a:spcAft>
              <a:buNone/>
            </a:pPr>
            <a:r>
              <a:rPr lang="en" sz="2000" b="1">
                <a:solidFill>
                  <a:srgbClr val="B16BAE"/>
                </a:solidFill>
              </a:rPr>
              <a:t>Flies</a:t>
            </a:r>
            <a:endParaRPr sz="2000" b="1">
              <a:solidFill>
                <a:srgbClr val="B16BAE"/>
              </a:solidFill>
            </a:endParaRPr>
          </a:p>
          <a:p>
            <a:pPr marL="0" lvl="0" indent="0" algn="l" rtl="0">
              <a:spcBef>
                <a:spcPts val="1100"/>
              </a:spcBef>
              <a:spcAft>
                <a:spcPts val="0"/>
              </a:spcAft>
              <a:buNone/>
            </a:pPr>
            <a:endParaRPr sz="2000" b="1">
              <a:solidFill>
                <a:srgbClr val="B16BAE"/>
              </a:solidFill>
            </a:endParaRPr>
          </a:p>
        </p:txBody>
      </p:sp>
      <p:pic>
        <p:nvPicPr>
          <p:cNvPr id="449" name="Google Shape;449;p65"/>
          <p:cNvPicPr preferRelativeResize="0"/>
          <p:nvPr/>
        </p:nvPicPr>
        <p:blipFill>
          <a:blip r:embed="rId3">
            <a:alphaModFix/>
          </a:blip>
          <a:stretch>
            <a:fillRect/>
          </a:stretch>
        </p:blipFill>
        <p:spPr>
          <a:xfrm>
            <a:off x="5219000" y="773150"/>
            <a:ext cx="3750700" cy="2748800"/>
          </a:xfrm>
          <a:prstGeom prst="rect">
            <a:avLst/>
          </a:prstGeom>
          <a:noFill/>
          <a:ln>
            <a:noFill/>
          </a:ln>
        </p:spPr>
      </p:pic>
      <p:pic>
        <p:nvPicPr>
          <p:cNvPr id="450" name="Google Shape;450;p65"/>
          <p:cNvPicPr preferRelativeResize="0"/>
          <p:nvPr/>
        </p:nvPicPr>
        <p:blipFill>
          <a:blip r:embed="rId4">
            <a:alphaModFix/>
          </a:blip>
          <a:stretch>
            <a:fillRect/>
          </a:stretch>
        </p:blipFill>
        <p:spPr>
          <a:xfrm>
            <a:off x="1654202" y="724675"/>
            <a:ext cx="2703875" cy="2952775"/>
          </a:xfrm>
          <a:prstGeom prst="rect">
            <a:avLst/>
          </a:prstGeom>
          <a:noFill/>
          <a:ln>
            <a:noFill/>
          </a:ln>
        </p:spPr>
      </p:pic>
      <p:pic>
        <p:nvPicPr>
          <p:cNvPr id="451" name="Google Shape;451;p65"/>
          <p:cNvPicPr preferRelativeResize="0"/>
          <p:nvPr/>
        </p:nvPicPr>
        <p:blipFill>
          <a:blip r:embed="rId5">
            <a:alphaModFix/>
          </a:blip>
          <a:stretch>
            <a:fillRect/>
          </a:stretch>
        </p:blipFill>
        <p:spPr>
          <a:xfrm>
            <a:off x="6529775" y="2571750"/>
            <a:ext cx="2439926" cy="2434475"/>
          </a:xfrm>
          <a:prstGeom prst="rect">
            <a:avLst/>
          </a:prstGeom>
          <a:noFill/>
          <a:ln>
            <a:noFill/>
          </a:ln>
        </p:spPr>
      </p:pic>
      <p:pic>
        <p:nvPicPr>
          <p:cNvPr id="452" name="Google Shape;452;p65"/>
          <p:cNvPicPr preferRelativeResize="0"/>
          <p:nvPr/>
        </p:nvPicPr>
        <p:blipFill>
          <a:blip r:embed="rId6">
            <a:alphaModFix/>
          </a:blip>
          <a:stretch>
            <a:fillRect/>
          </a:stretch>
        </p:blipFill>
        <p:spPr>
          <a:xfrm>
            <a:off x="3561102" y="3035800"/>
            <a:ext cx="2180349" cy="1970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2"/>
                                        </p:tgtEl>
                                        <p:attrNameLst>
                                          <p:attrName>style.visibility</p:attrName>
                                        </p:attrNameLst>
                                      </p:cBhvr>
                                      <p:to>
                                        <p:strVal val="visible"/>
                                      </p:to>
                                    </p:set>
                                    <p:animEffect transition="in" filter="fade">
                                      <p:cBhvr>
                                        <p:cTn id="22" dur="1000"/>
                                        <p:tgtEl>
                                          <p:spTgt spid="4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1"/>
                                        </p:tgtEl>
                                        <p:attrNameLst>
                                          <p:attrName>style.visibility</p:attrName>
                                        </p:attrNameLst>
                                      </p:cBhvr>
                                      <p:to>
                                        <p:strVal val="visible"/>
                                      </p:to>
                                    </p:set>
                                    <p:animEffect transition="in" filter="fade">
                                      <p:cBhvr>
                                        <p:cTn id="27" dur="1000"/>
                                        <p:tgtEl>
                                          <p:spTgt spid="4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1"/>
                                        </p:tgtEl>
                                        <p:attrNameLst>
                                          <p:attrName>style.visibility</p:attrName>
                                        </p:attrNameLst>
                                      </p:cBhvr>
                                      <p:to>
                                        <p:strVal val="visible"/>
                                      </p:to>
                                    </p:set>
                                    <p:animEffect transition="in" filter="fade">
                                      <p:cBhvr>
                                        <p:cTn id="32"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solidFill>
                  <a:srgbClr val="B16BAE"/>
                </a:solidFill>
              </a:rPr>
              <a:t>Other forces that move pollen… </a:t>
            </a:r>
            <a:endParaRPr sz="2500" b="1">
              <a:solidFill>
                <a:srgbClr val="B16BAE"/>
              </a:solidFill>
            </a:endParaRPr>
          </a:p>
        </p:txBody>
      </p:sp>
      <p:sp>
        <p:nvSpPr>
          <p:cNvPr id="458" name="Google Shape;458;p66"/>
          <p:cNvSpPr txBox="1">
            <a:spLocks noGrp="1"/>
          </p:cNvSpPr>
          <p:nvPr>
            <p:ph type="body" idx="1"/>
          </p:nvPr>
        </p:nvSpPr>
        <p:spPr>
          <a:xfrm>
            <a:off x="392950" y="1754850"/>
            <a:ext cx="2790000" cy="30774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sz="2400" b="1">
                <a:solidFill>
                  <a:srgbClr val="93C47D"/>
                </a:solidFill>
              </a:rPr>
              <a:t>Wind</a:t>
            </a:r>
            <a:endParaRPr sz="2400" b="1">
              <a:solidFill>
                <a:srgbClr val="93C47D"/>
              </a:solidFill>
            </a:endParaRPr>
          </a:p>
          <a:p>
            <a:pPr marL="0" lvl="0" indent="0" algn="l" rtl="0">
              <a:spcBef>
                <a:spcPts val="1100"/>
              </a:spcBef>
              <a:spcAft>
                <a:spcPts val="0"/>
              </a:spcAft>
              <a:buNone/>
            </a:pPr>
            <a:r>
              <a:rPr lang="en" sz="2400" b="1">
                <a:solidFill>
                  <a:srgbClr val="93C47D"/>
                </a:solidFill>
              </a:rPr>
              <a:t>Water</a:t>
            </a:r>
            <a:endParaRPr sz="2400" b="1">
              <a:solidFill>
                <a:srgbClr val="93C47D"/>
              </a:solidFill>
            </a:endParaRPr>
          </a:p>
          <a:p>
            <a:pPr marL="0" lvl="0" indent="0" algn="l" rtl="0">
              <a:spcBef>
                <a:spcPts val="1100"/>
              </a:spcBef>
              <a:spcAft>
                <a:spcPts val="0"/>
              </a:spcAft>
              <a:buNone/>
            </a:pPr>
            <a:endParaRPr sz="2400" b="1">
              <a:solidFill>
                <a:srgbClr val="B3D5B3"/>
              </a:solidFill>
            </a:endParaRPr>
          </a:p>
          <a:p>
            <a:pPr marL="0" lvl="0" indent="0" algn="l" rtl="0">
              <a:spcBef>
                <a:spcPts val="1100"/>
              </a:spcBef>
              <a:spcAft>
                <a:spcPts val="0"/>
              </a:spcAft>
              <a:buNone/>
            </a:pPr>
            <a:endParaRPr sz="3300"/>
          </a:p>
          <a:p>
            <a:pPr marL="0" lvl="0" indent="0" algn="l" rtl="0">
              <a:spcBef>
                <a:spcPts val="1100"/>
              </a:spcBef>
              <a:spcAft>
                <a:spcPts val="0"/>
              </a:spcAft>
              <a:buNone/>
            </a:pPr>
            <a:endParaRPr sz="3300"/>
          </a:p>
        </p:txBody>
      </p:sp>
      <p:pic>
        <p:nvPicPr>
          <p:cNvPr id="459" name="Google Shape;459;p66"/>
          <p:cNvPicPr preferRelativeResize="0"/>
          <p:nvPr/>
        </p:nvPicPr>
        <p:blipFill>
          <a:blip r:embed="rId3">
            <a:alphaModFix/>
          </a:blip>
          <a:stretch>
            <a:fillRect/>
          </a:stretch>
        </p:blipFill>
        <p:spPr>
          <a:xfrm>
            <a:off x="2804850" y="1338575"/>
            <a:ext cx="5656250" cy="3093262"/>
          </a:xfrm>
          <a:prstGeom prst="rect">
            <a:avLst/>
          </a:prstGeom>
          <a:noFill/>
          <a:ln>
            <a:noFill/>
          </a:ln>
        </p:spPr>
      </p:pic>
      <p:sp>
        <p:nvSpPr>
          <p:cNvPr id="460" name="Google Shape;460;p66"/>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highlight>
                  <a:srgbClr val="B16BAE"/>
                </a:highlight>
              </a:rPr>
              <a:t>EVALUATE</a:t>
            </a:r>
            <a:r>
              <a:rPr lang="en" dirty="0"/>
              <a:t> </a:t>
            </a:r>
            <a:r>
              <a:rPr lang="en" b="1" dirty="0">
                <a:solidFill>
                  <a:srgbClr val="B16BAE"/>
                </a:solidFill>
              </a:rPr>
              <a:t>Let’s watch the video again</a:t>
            </a:r>
            <a:endParaRPr b="1" dirty="0">
              <a:solidFill>
                <a:srgbClr val="B16BAE"/>
              </a:solidFill>
            </a:endParaRPr>
          </a:p>
        </p:txBody>
      </p:sp>
      <p:sp>
        <p:nvSpPr>
          <p:cNvPr id="466" name="Google Shape;466;p67"/>
          <p:cNvSpPr txBox="1">
            <a:spLocks noGrp="1"/>
          </p:cNvSpPr>
          <p:nvPr>
            <p:ph type="body" idx="1"/>
          </p:nvPr>
        </p:nvSpPr>
        <p:spPr>
          <a:xfrm>
            <a:off x="311700" y="1187074"/>
            <a:ext cx="3629435" cy="3761125"/>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Clr>
                <a:schemeClr val="dk1"/>
              </a:buClr>
              <a:buSzPct val="34514"/>
              <a:buFont typeface="Arial"/>
              <a:buNone/>
            </a:pPr>
            <a:r>
              <a:rPr lang="en" sz="3187" u="sng" dirty="0">
                <a:solidFill>
                  <a:schemeClr val="hlink"/>
                </a:solidFill>
                <a:hlinkClick r:id="rId4"/>
              </a:rPr>
              <a:t>Our Wild Food Ancestors</a:t>
            </a:r>
            <a:endParaRPr sz="3187" dirty="0">
              <a:solidFill>
                <a:schemeClr val="dk1"/>
              </a:solidFill>
            </a:endParaRPr>
          </a:p>
          <a:p>
            <a:pPr marL="0" lvl="0" indent="0" algn="l" rtl="0">
              <a:spcBef>
                <a:spcPts val="1200"/>
              </a:spcBef>
              <a:spcAft>
                <a:spcPts val="0"/>
              </a:spcAft>
              <a:buClr>
                <a:schemeClr val="dk1"/>
              </a:buClr>
              <a:buSzPct val="61111"/>
              <a:buFont typeface="Arial"/>
              <a:buNone/>
            </a:pPr>
            <a:endParaRPr dirty="0">
              <a:highlight>
                <a:srgbClr val="FFFF00"/>
              </a:highlight>
            </a:endParaRPr>
          </a:p>
          <a:p>
            <a:pPr marL="0" lvl="0" indent="0" algn="l" rtl="0">
              <a:spcBef>
                <a:spcPts val="1200"/>
              </a:spcBef>
              <a:spcAft>
                <a:spcPts val="0"/>
              </a:spcAft>
              <a:buClr>
                <a:schemeClr val="dk1"/>
              </a:buClr>
              <a:buSzPct val="37764"/>
              <a:buFont typeface="Arial"/>
              <a:buNone/>
            </a:pPr>
            <a:endParaRPr lang="en" sz="2912" b="1" dirty="0" smtClean="0">
              <a:solidFill>
                <a:srgbClr val="93C47D"/>
              </a:solidFill>
            </a:endParaRPr>
          </a:p>
          <a:p>
            <a:pPr marL="0" lvl="0" indent="0" algn="l" rtl="0">
              <a:spcBef>
                <a:spcPts val="1200"/>
              </a:spcBef>
              <a:spcAft>
                <a:spcPts val="0"/>
              </a:spcAft>
              <a:buClr>
                <a:schemeClr val="dk1"/>
              </a:buClr>
              <a:buSzPct val="37764"/>
              <a:buFont typeface="Arial"/>
              <a:buNone/>
            </a:pPr>
            <a:endParaRPr lang="en" sz="2912" b="1" dirty="0">
              <a:solidFill>
                <a:srgbClr val="93C47D"/>
              </a:solidFill>
            </a:endParaRPr>
          </a:p>
          <a:p>
            <a:pPr marL="0" lvl="0" indent="0" algn="l" rtl="0">
              <a:spcBef>
                <a:spcPts val="1200"/>
              </a:spcBef>
              <a:spcAft>
                <a:spcPts val="0"/>
              </a:spcAft>
              <a:buClr>
                <a:schemeClr val="dk1"/>
              </a:buClr>
              <a:buSzPct val="37764"/>
              <a:buFont typeface="Arial"/>
              <a:buNone/>
            </a:pPr>
            <a:endParaRPr lang="en" sz="2912" b="1" dirty="0" smtClean="0">
              <a:solidFill>
                <a:srgbClr val="93C47D"/>
              </a:solidFill>
            </a:endParaRPr>
          </a:p>
          <a:p>
            <a:pPr marL="0" lvl="0" indent="0" algn="l" rtl="0">
              <a:spcBef>
                <a:spcPts val="1200"/>
              </a:spcBef>
              <a:spcAft>
                <a:spcPts val="0"/>
              </a:spcAft>
              <a:buClr>
                <a:schemeClr val="dk1"/>
              </a:buClr>
              <a:buSzPct val="37764"/>
              <a:buFont typeface="Arial"/>
              <a:buNone/>
            </a:pPr>
            <a:r>
              <a:rPr lang="en" sz="2912" b="1" dirty="0" smtClean="0">
                <a:solidFill>
                  <a:srgbClr val="93C47D"/>
                </a:solidFill>
              </a:rPr>
              <a:t>Be </a:t>
            </a:r>
            <a:r>
              <a:rPr lang="en" sz="2912" b="1" dirty="0">
                <a:solidFill>
                  <a:srgbClr val="93C47D"/>
                </a:solidFill>
              </a:rPr>
              <a:t>ready to share your thinking on why the plants of today look so different than their wild ancestors</a:t>
            </a:r>
            <a:endParaRPr sz="2912" b="1" dirty="0">
              <a:solidFill>
                <a:srgbClr val="93C47D"/>
              </a:solidFill>
            </a:endParaRPr>
          </a:p>
          <a:p>
            <a:pPr marL="0" lvl="0" indent="0" algn="l" rtl="0">
              <a:spcBef>
                <a:spcPts val="1200"/>
              </a:spcBef>
              <a:spcAft>
                <a:spcPts val="0"/>
              </a:spcAft>
              <a:buClr>
                <a:schemeClr val="dk1"/>
              </a:buClr>
              <a:buSzPct val="61111"/>
              <a:buFont typeface="Arial"/>
              <a:buNone/>
            </a:pPr>
            <a:endParaRPr dirty="0">
              <a:highlight>
                <a:srgbClr val="FFFF00"/>
              </a:highlight>
            </a:endParaRPr>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467" name="Google Shape;467;p67"/>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eJfp1fhNzOM"/>
          <p:cNvPicPr>
            <a:picLocks noRot="1" noChangeAspect="1"/>
          </p:cNvPicPr>
          <p:nvPr>
            <a:videoFile r:link="rId1"/>
          </p:nvPr>
        </p:nvPicPr>
        <p:blipFill>
          <a:blip r:embed="rId5"/>
          <a:stretch>
            <a:fillRect/>
          </a:stretch>
        </p:blipFill>
        <p:spPr>
          <a:xfrm>
            <a:off x="3655787" y="1731888"/>
            <a:ext cx="5274154" cy="296671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8"/>
          <p:cNvSpPr txBox="1">
            <a:spLocks noGrp="1"/>
          </p:cNvSpPr>
          <p:nvPr>
            <p:ph type="title"/>
          </p:nvPr>
        </p:nvSpPr>
        <p:spPr>
          <a:xfrm>
            <a:off x="126900" y="754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2781"/>
              <a:buFont typeface="Arial"/>
              <a:buNone/>
            </a:pPr>
            <a:r>
              <a:rPr lang="en" b="1">
                <a:solidFill>
                  <a:srgbClr val="B16BAE"/>
                </a:solidFill>
              </a:rPr>
              <a:t>Let’s Revisit: </a:t>
            </a:r>
            <a:r>
              <a:rPr lang="en" sz="1411" b="1"/>
              <a:t>Beatrice and her friends were discussing why  today’s tepary beans look so different from the ancient, wild beans they are related to. The ancient, wild beans pictured at the top grew from 0 BCE to over 100 years ago - pre- Industrial Revolution. These were their ideas:</a:t>
            </a:r>
            <a:endParaRPr sz="3355" b="1"/>
          </a:p>
        </p:txBody>
      </p:sp>
      <p:sp>
        <p:nvSpPr>
          <p:cNvPr id="473" name="Google Shape;473;p68"/>
          <p:cNvSpPr txBox="1">
            <a:spLocks noGrp="1"/>
          </p:cNvSpPr>
          <p:nvPr>
            <p:ph type="body" idx="1"/>
          </p:nvPr>
        </p:nvSpPr>
        <p:spPr>
          <a:xfrm>
            <a:off x="3879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74" name="Google Shape;474;p68"/>
          <p:cNvSpPr txBox="1">
            <a:spLocks noGrp="1"/>
          </p:cNvSpPr>
          <p:nvPr>
            <p:ph type="body" idx="2"/>
          </p:nvPr>
        </p:nvSpPr>
        <p:spPr>
          <a:xfrm>
            <a:off x="4680050" y="1152475"/>
            <a:ext cx="3999900" cy="4163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300" b="1">
                <a:solidFill>
                  <a:schemeClr val="dk1"/>
                </a:solidFill>
                <a:highlight>
                  <a:srgbClr val="FCE5CD"/>
                </a:highlight>
              </a:rPr>
              <a:t>Beatrice:  “Nature decides what the beans will look like. When I plant beans in my garden, the seeds that come from the plant don’t always look the same.”</a:t>
            </a:r>
            <a:endParaRPr sz="1300" b="1">
              <a:solidFill>
                <a:schemeClr val="dk1"/>
              </a:solidFill>
              <a:highlight>
                <a:srgbClr val="FCE5CD"/>
              </a:highlight>
            </a:endParaRPr>
          </a:p>
          <a:p>
            <a:pPr marL="0" lvl="0" indent="0" algn="l" rtl="0">
              <a:spcBef>
                <a:spcPts val="0"/>
              </a:spcBef>
              <a:spcAft>
                <a:spcPts val="0"/>
              </a:spcAft>
              <a:buNone/>
            </a:pPr>
            <a:r>
              <a:rPr lang="en" sz="1300" b="1">
                <a:solidFill>
                  <a:schemeClr val="dk1"/>
                </a:solidFill>
              </a:rPr>
              <a:t> </a:t>
            </a:r>
            <a:endParaRPr sz="1300" b="1">
              <a:solidFill>
                <a:schemeClr val="dk1"/>
              </a:solidFill>
            </a:endParaRPr>
          </a:p>
          <a:p>
            <a:pPr marL="0" lvl="0" indent="0" algn="l" rtl="0">
              <a:spcBef>
                <a:spcPts val="0"/>
              </a:spcBef>
              <a:spcAft>
                <a:spcPts val="0"/>
              </a:spcAft>
              <a:buNone/>
            </a:pPr>
            <a:r>
              <a:rPr lang="en" sz="1300" b="1">
                <a:solidFill>
                  <a:schemeClr val="dk1"/>
                </a:solidFill>
                <a:highlight>
                  <a:schemeClr val="lt1"/>
                </a:highlight>
              </a:rPr>
              <a:t>Gloria:  “Rising temperatures due to climate change have made the soil hotter so  the colors of the seeds have changed over time.”</a:t>
            </a:r>
            <a:endParaRPr sz="1300" b="1">
              <a:solidFill>
                <a:schemeClr val="dk1"/>
              </a:solidFill>
              <a:highlight>
                <a:schemeClr val="lt1"/>
              </a:highlight>
            </a:endParaRPr>
          </a:p>
          <a:p>
            <a:pPr marL="0" lvl="0" indent="0" algn="l" rtl="0">
              <a:spcBef>
                <a:spcPts val="0"/>
              </a:spcBef>
              <a:spcAft>
                <a:spcPts val="0"/>
              </a:spcAft>
              <a:buNone/>
            </a:pPr>
            <a:endParaRPr sz="1300" b="1">
              <a:solidFill>
                <a:schemeClr val="dk1"/>
              </a:solidFill>
              <a:highlight>
                <a:schemeClr val="lt1"/>
              </a:highlight>
            </a:endParaRPr>
          </a:p>
          <a:p>
            <a:pPr marL="0" lvl="0" indent="0" algn="l" rtl="0">
              <a:spcBef>
                <a:spcPts val="0"/>
              </a:spcBef>
              <a:spcAft>
                <a:spcPts val="0"/>
              </a:spcAft>
              <a:buNone/>
            </a:pPr>
            <a:r>
              <a:rPr lang="en" sz="1300" b="1">
                <a:solidFill>
                  <a:schemeClr val="dk1"/>
                </a:solidFill>
                <a:highlight>
                  <a:schemeClr val="accent4"/>
                </a:highlight>
              </a:rPr>
              <a:t>Cat: </a:t>
            </a:r>
            <a:r>
              <a:rPr lang="en" sz="1300" b="1">
                <a:solidFill>
                  <a:schemeClr val="dk1"/>
                </a:solidFill>
                <a:highlight>
                  <a:srgbClr val="FF9900"/>
                </a:highlight>
              </a:rPr>
              <a:t>“Over time groups of people selected and bred the bean plants with variations they liked which led to the many different varieties we have today.”  </a:t>
            </a:r>
            <a:endParaRPr sz="1300" b="1">
              <a:solidFill>
                <a:schemeClr val="dk1"/>
              </a:solidFill>
              <a:highlight>
                <a:srgbClr val="FF9900"/>
              </a:highlight>
            </a:endParaRPr>
          </a:p>
          <a:p>
            <a:pPr marL="0" lvl="0" indent="0" algn="l" rtl="0">
              <a:spcBef>
                <a:spcPts val="0"/>
              </a:spcBef>
              <a:spcAft>
                <a:spcPts val="0"/>
              </a:spcAft>
              <a:buNone/>
            </a:pPr>
            <a:endParaRPr sz="1300" b="1">
              <a:solidFill>
                <a:schemeClr val="dk1"/>
              </a:solidFill>
              <a:highlight>
                <a:srgbClr val="FF9900"/>
              </a:highlight>
            </a:endParaRPr>
          </a:p>
          <a:p>
            <a:pPr marL="0" lvl="0" indent="0" algn="l" rtl="0">
              <a:spcBef>
                <a:spcPts val="0"/>
              </a:spcBef>
              <a:spcAft>
                <a:spcPts val="0"/>
              </a:spcAft>
              <a:buNone/>
            </a:pPr>
            <a:endParaRPr sz="1300" b="1">
              <a:solidFill>
                <a:schemeClr val="dk1"/>
              </a:solidFill>
              <a:highlight>
                <a:schemeClr val="accent4"/>
              </a:highlight>
            </a:endParaRPr>
          </a:p>
          <a:p>
            <a:pPr marL="0" lvl="0" indent="0" algn="l" rtl="0">
              <a:spcBef>
                <a:spcPts val="0"/>
              </a:spcBef>
              <a:spcAft>
                <a:spcPts val="0"/>
              </a:spcAft>
              <a:buNone/>
            </a:pPr>
            <a:r>
              <a:rPr lang="en" sz="1300" b="1">
                <a:solidFill>
                  <a:schemeClr val="dk1"/>
                </a:solidFill>
                <a:highlight>
                  <a:srgbClr val="FFFF00"/>
                </a:highlight>
              </a:rPr>
              <a:t>Dan:  “So many people have been using pesticides over the years, the seed color has changed.”</a:t>
            </a:r>
            <a:endParaRPr b="1">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b="1">
              <a:solidFill>
                <a:schemeClr val="dk1"/>
              </a:solidFill>
              <a:highlight>
                <a:srgbClr val="FFFF00"/>
              </a:highlight>
            </a:endParaRPr>
          </a:p>
        </p:txBody>
      </p:sp>
      <p:pic>
        <p:nvPicPr>
          <p:cNvPr id="475" name="Google Shape;475;p68"/>
          <p:cNvPicPr preferRelativeResize="0"/>
          <p:nvPr/>
        </p:nvPicPr>
        <p:blipFill>
          <a:blip r:embed="rId3">
            <a:alphaModFix/>
          </a:blip>
          <a:stretch>
            <a:fillRect/>
          </a:stretch>
        </p:blipFill>
        <p:spPr>
          <a:xfrm>
            <a:off x="311700" y="1152475"/>
            <a:ext cx="3738425" cy="2201625"/>
          </a:xfrm>
          <a:prstGeom prst="rect">
            <a:avLst/>
          </a:prstGeom>
          <a:noFill/>
          <a:ln>
            <a:noFill/>
          </a:ln>
        </p:spPr>
      </p:pic>
      <p:sp>
        <p:nvSpPr>
          <p:cNvPr id="476" name="Google Shape;476;p68"/>
          <p:cNvSpPr txBox="1"/>
          <p:nvPr/>
        </p:nvSpPr>
        <p:spPr>
          <a:xfrm>
            <a:off x="237600" y="3469975"/>
            <a:ext cx="44529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highlight>
                  <a:srgbClr val="FFF2CC"/>
                </a:highlight>
              </a:rPr>
              <a:t>All of the tepary bean seeds in the bottom row came from their wild relative  at the top that grew wild pre-Industrial Revolution.</a:t>
            </a:r>
            <a:endParaRPr>
              <a:highlight>
                <a:srgbClr val="FFF2CC"/>
              </a:highlight>
            </a:endParaRPr>
          </a:p>
        </p:txBody>
      </p:sp>
      <p:sp>
        <p:nvSpPr>
          <p:cNvPr id="477" name="Google Shape;477;p68"/>
          <p:cNvSpPr/>
          <p:nvPr/>
        </p:nvSpPr>
        <p:spPr>
          <a:xfrm>
            <a:off x="8019075" y="4731150"/>
            <a:ext cx="336300" cy="21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9"/>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Look at your handout</a:t>
            </a:r>
            <a:endParaRPr b="1">
              <a:solidFill>
                <a:srgbClr val="B16BAE"/>
              </a:solidFill>
            </a:endParaRPr>
          </a:p>
        </p:txBody>
      </p:sp>
      <p:pic>
        <p:nvPicPr>
          <p:cNvPr id="483" name="Google Shape;483;p69"/>
          <p:cNvPicPr preferRelativeResize="0"/>
          <p:nvPr/>
        </p:nvPicPr>
        <p:blipFill>
          <a:blip r:embed="rId3">
            <a:alphaModFix/>
          </a:blip>
          <a:stretch>
            <a:fillRect/>
          </a:stretch>
        </p:blipFill>
        <p:spPr>
          <a:xfrm>
            <a:off x="916950" y="868100"/>
            <a:ext cx="6934400" cy="4036675"/>
          </a:xfrm>
          <a:prstGeom prst="rect">
            <a:avLst/>
          </a:prstGeom>
          <a:noFill/>
          <a:ln>
            <a:noFill/>
          </a:ln>
        </p:spPr>
      </p:pic>
      <p:sp>
        <p:nvSpPr>
          <p:cNvPr id="484" name="Google Shape;484;p69"/>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Final Evaluation</a:t>
            </a:r>
            <a:endParaRPr b="1">
              <a:solidFill>
                <a:srgbClr val="B16BAE"/>
              </a:solidFill>
            </a:endParaRPr>
          </a:p>
        </p:txBody>
      </p:sp>
      <p:sp>
        <p:nvSpPr>
          <p:cNvPr id="490" name="Google Shape;490;p70"/>
          <p:cNvSpPr txBox="1">
            <a:spLocks noGrp="1"/>
          </p:cNvSpPr>
          <p:nvPr>
            <p:ph type="body" idx="1"/>
          </p:nvPr>
        </p:nvSpPr>
        <p:spPr>
          <a:xfrm>
            <a:off x="311700" y="1152475"/>
            <a:ext cx="4380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rgbClr val="141414"/>
                </a:solidFill>
                <a:highlight>
                  <a:srgbClr val="FFFFFF"/>
                </a:highlight>
              </a:rPr>
              <a:t>Coal fires and smoke from industrial chimneys turned many of the Victorian landmarks in Manchester, England a sooty black before the Clean Air Act of 1956 reduced pollution. The buildings and streets were covered in soot. Architectural historian Dr Andrew Crompton explained: "It's fair to say Manchester was the filthiest city in the world and the point of maximum blackness was in the late 1940s.” The picture above shows a building before the Clean Air Act was passed in 1956, and afterwards.</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1200"/>
              </a:spcAft>
              <a:buNone/>
            </a:pPr>
            <a:endParaRPr sz="1700"/>
          </a:p>
        </p:txBody>
      </p:sp>
      <p:sp>
        <p:nvSpPr>
          <p:cNvPr id="491" name="Google Shape;491;p7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92" name="Google Shape;492;p70"/>
          <p:cNvPicPr preferRelativeResize="0"/>
          <p:nvPr/>
        </p:nvPicPr>
        <p:blipFill rotWithShape="1">
          <a:blip r:embed="rId3">
            <a:alphaModFix/>
          </a:blip>
          <a:srcRect r="3809"/>
          <a:stretch/>
        </p:blipFill>
        <p:spPr>
          <a:xfrm>
            <a:off x="4682000" y="1076275"/>
            <a:ext cx="4292001" cy="383702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71"/>
          <p:cNvPicPr preferRelativeResize="0"/>
          <p:nvPr/>
        </p:nvPicPr>
        <p:blipFill>
          <a:blip r:embed="rId3">
            <a:alphaModFix/>
          </a:blip>
          <a:stretch>
            <a:fillRect/>
          </a:stretch>
        </p:blipFill>
        <p:spPr>
          <a:xfrm>
            <a:off x="4747550" y="363400"/>
            <a:ext cx="4045199" cy="4186025"/>
          </a:xfrm>
          <a:prstGeom prst="rect">
            <a:avLst/>
          </a:prstGeom>
          <a:noFill/>
          <a:ln>
            <a:noFill/>
          </a:ln>
        </p:spPr>
      </p:pic>
      <p:sp>
        <p:nvSpPr>
          <p:cNvPr id="498" name="Google Shape;498;p71"/>
          <p:cNvSpPr txBox="1">
            <a:spLocks noGrp="1"/>
          </p:cNvSpPr>
          <p:nvPr>
            <p:ph type="title" idx="4294967295"/>
          </p:nvPr>
        </p:nvSpPr>
        <p:spPr>
          <a:xfrm>
            <a:off x="327000" y="318150"/>
            <a:ext cx="3870900" cy="4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B16BAE"/>
                </a:solidFill>
              </a:rPr>
              <a:t>Hints:</a:t>
            </a:r>
            <a:endParaRPr sz="2500" b="1">
              <a:solidFill>
                <a:srgbClr val="B16BAE"/>
              </a:solidFill>
            </a:endParaRPr>
          </a:p>
        </p:txBody>
      </p:sp>
      <p:sp>
        <p:nvSpPr>
          <p:cNvPr id="499" name="Google Shape;499;p71"/>
          <p:cNvSpPr txBox="1">
            <a:spLocks noGrp="1"/>
          </p:cNvSpPr>
          <p:nvPr>
            <p:ph type="subTitle" idx="4294967295"/>
          </p:nvPr>
        </p:nvSpPr>
        <p:spPr>
          <a:xfrm>
            <a:off x="645150" y="1717988"/>
            <a:ext cx="4045200" cy="1235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r>
              <a:rPr lang="en" sz="2360" b="1">
                <a:solidFill>
                  <a:srgbClr val="B16BAE"/>
                </a:solidFill>
              </a:rPr>
              <a:t>Use content specific vocabulary</a:t>
            </a:r>
            <a:endParaRPr sz="2360" b="1">
              <a:solidFill>
                <a:srgbClr val="B16BAE"/>
              </a:solidFill>
            </a:endParaRPr>
          </a:p>
          <a:p>
            <a:pPr marL="0" lvl="0" indent="0" algn="l" rtl="0">
              <a:lnSpc>
                <a:spcPct val="95000"/>
              </a:lnSpc>
              <a:spcBef>
                <a:spcPts val="1200"/>
              </a:spcBef>
              <a:spcAft>
                <a:spcPts val="0"/>
              </a:spcAft>
              <a:buSzPts val="770"/>
              <a:buNone/>
            </a:pPr>
            <a:r>
              <a:rPr lang="en" sz="2360" b="1">
                <a:solidFill>
                  <a:srgbClr val="B16BAE"/>
                </a:solidFill>
              </a:rPr>
              <a:t>May include an example to strengthen defense of your thinking</a:t>
            </a:r>
            <a:endParaRPr sz="2360" b="1">
              <a:solidFill>
                <a:srgbClr val="B16BAE"/>
              </a:solidFill>
            </a:endParaRPr>
          </a:p>
          <a:p>
            <a:pPr marL="0" lvl="0" indent="0" algn="l" rtl="0">
              <a:lnSpc>
                <a:spcPct val="95000"/>
              </a:lnSpc>
              <a:spcBef>
                <a:spcPts val="1200"/>
              </a:spcBef>
              <a:spcAft>
                <a:spcPts val="1200"/>
              </a:spcAft>
              <a:buSzPts val="770"/>
              <a:buNone/>
            </a:pPr>
            <a:endParaRPr sz="2360" b="1">
              <a:solidFill>
                <a:srgbClr val="B16BAE"/>
              </a:solidFill>
            </a:endParaRPr>
          </a:p>
        </p:txBody>
      </p:sp>
      <p:sp>
        <p:nvSpPr>
          <p:cNvPr id="500" name="Google Shape;500;p71"/>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194100" y="230950"/>
            <a:ext cx="8949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rgbClr val="B16BAE"/>
                </a:highlight>
              </a:rPr>
              <a:t>Explore 1</a:t>
            </a:r>
            <a:r>
              <a:rPr lang="en"/>
              <a:t> </a:t>
            </a:r>
            <a:r>
              <a:rPr lang="en" sz="2311" b="1">
                <a:solidFill>
                  <a:srgbClr val="B16BAE"/>
                </a:solidFill>
              </a:rPr>
              <a:t>Let’s see how our seedlings are doing with their different light exposures</a:t>
            </a:r>
            <a:r>
              <a:rPr lang="en" b="1">
                <a:solidFill>
                  <a:srgbClr val="B16BAE"/>
                </a:solidFill>
                <a:highlight>
                  <a:srgbClr val="00FFFF"/>
                </a:highlight>
              </a:rPr>
              <a:t> </a:t>
            </a:r>
            <a:endParaRPr b="1">
              <a:solidFill>
                <a:srgbClr val="B16BAE"/>
              </a:solidFill>
              <a:highlight>
                <a:srgbClr val="00FFFF"/>
              </a:highlight>
            </a:endParaRPr>
          </a:p>
        </p:txBody>
      </p:sp>
      <p:sp>
        <p:nvSpPr>
          <p:cNvPr id="141" name="Google Shape;141;p30"/>
          <p:cNvSpPr txBox="1">
            <a:spLocks noGrp="1"/>
          </p:cNvSpPr>
          <p:nvPr>
            <p:ph type="body" idx="1"/>
          </p:nvPr>
        </p:nvSpPr>
        <p:spPr>
          <a:xfrm>
            <a:off x="311700" y="1152475"/>
            <a:ext cx="4214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Get with another group that had different light exposure</a:t>
            </a:r>
            <a:endParaRPr sz="2000">
              <a:solidFill>
                <a:schemeClr val="dk1"/>
              </a:solidFill>
            </a:endParaRPr>
          </a:p>
          <a:p>
            <a:pPr marL="0" lvl="0" indent="0" algn="l" rtl="0">
              <a:spcBef>
                <a:spcPts val="1200"/>
              </a:spcBef>
              <a:spcAft>
                <a:spcPts val="0"/>
              </a:spcAft>
              <a:buNone/>
            </a:pPr>
            <a:r>
              <a:rPr lang="en" sz="2000">
                <a:solidFill>
                  <a:schemeClr val="dk1"/>
                </a:solidFill>
              </a:rPr>
              <a:t>Record measurements in </a:t>
            </a:r>
            <a:r>
              <a:rPr lang="en" sz="2000" b="1">
                <a:solidFill>
                  <a:schemeClr val="dk1"/>
                </a:solidFill>
                <a:highlight>
                  <a:srgbClr val="B3D5B3"/>
                </a:highlight>
              </a:rPr>
              <a:t>METRIC</a:t>
            </a:r>
            <a:endParaRPr sz="2000" b="1">
              <a:solidFill>
                <a:schemeClr val="dk1"/>
              </a:solidFill>
              <a:highlight>
                <a:srgbClr val="B3D5B3"/>
              </a:highlight>
            </a:endParaRPr>
          </a:p>
          <a:p>
            <a:pPr marL="0" lvl="0" indent="0" algn="l" rtl="0">
              <a:spcBef>
                <a:spcPts val="1200"/>
              </a:spcBef>
              <a:spcAft>
                <a:spcPts val="0"/>
              </a:spcAft>
              <a:buNone/>
            </a:pPr>
            <a:r>
              <a:rPr lang="en" sz="2000">
                <a:solidFill>
                  <a:schemeClr val="dk1"/>
                </a:solidFill>
              </a:rPr>
              <a:t>Discuss your findings &amp; write your</a:t>
            </a:r>
            <a:endParaRPr sz="2000">
              <a:solidFill>
                <a:schemeClr val="dk1"/>
              </a:solidFill>
            </a:endParaRPr>
          </a:p>
          <a:p>
            <a:pPr marL="0" lvl="0" indent="0" algn="l" rtl="0">
              <a:spcBef>
                <a:spcPts val="1200"/>
              </a:spcBef>
              <a:spcAft>
                <a:spcPts val="1200"/>
              </a:spcAft>
              <a:buNone/>
            </a:pPr>
            <a:r>
              <a:rPr lang="en" sz="2000">
                <a:solidFill>
                  <a:schemeClr val="dk1"/>
                </a:solidFill>
              </a:rPr>
              <a:t>Claim </a:t>
            </a:r>
            <a:endParaRPr sz="2000">
              <a:solidFill>
                <a:schemeClr val="dk1"/>
              </a:solidFill>
            </a:endParaRPr>
          </a:p>
        </p:txBody>
      </p:sp>
      <p:pic>
        <p:nvPicPr>
          <p:cNvPr id="142" name="Google Shape;142;p30"/>
          <p:cNvPicPr preferRelativeResize="0"/>
          <p:nvPr/>
        </p:nvPicPr>
        <p:blipFill>
          <a:blip r:embed="rId3">
            <a:alphaModFix/>
          </a:blip>
          <a:stretch>
            <a:fillRect/>
          </a:stretch>
        </p:blipFill>
        <p:spPr>
          <a:xfrm>
            <a:off x="4423725" y="964149"/>
            <a:ext cx="4396774" cy="38825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16BAE"/>
                </a:solidFill>
              </a:rPr>
              <a:t>So we have explored:</a:t>
            </a:r>
            <a:endParaRPr b="1">
              <a:solidFill>
                <a:srgbClr val="B16BAE"/>
              </a:solidFill>
            </a:endParaRPr>
          </a:p>
        </p:txBody>
      </p:sp>
      <p:sp>
        <p:nvSpPr>
          <p:cNvPr id="148" name="Google Shape;148;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sz="2400"/>
              <a:t>Traits and what they are</a:t>
            </a:r>
            <a:endParaRPr sz="2400"/>
          </a:p>
          <a:p>
            <a:pPr marL="457200" lvl="0" indent="-381000" algn="l" rtl="0">
              <a:spcBef>
                <a:spcPts val="0"/>
              </a:spcBef>
              <a:spcAft>
                <a:spcPts val="0"/>
              </a:spcAft>
              <a:buSzPts val="2400"/>
              <a:buChar char="●"/>
            </a:pPr>
            <a:r>
              <a:rPr lang="en" sz="2400"/>
              <a:t>How traits are passed on from parent to offspring</a:t>
            </a:r>
            <a:endParaRPr sz="2400"/>
          </a:p>
          <a:p>
            <a:pPr marL="457200" lvl="0" indent="-381000" algn="l" rtl="0">
              <a:spcBef>
                <a:spcPts val="0"/>
              </a:spcBef>
              <a:spcAft>
                <a:spcPts val="0"/>
              </a:spcAft>
              <a:buSzPts val="2400"/>
              <a:buChar char="●"/>
            </a:pPr>
            <a:r>
              <a:rPr lang="en" sz="2400"/>
              <a:t>DNA and heredity</a:t>
            </a:r>
            <a:endParaRPr sz="2400"/>
          </a:p>
          <a:p>
            <a:pPr marL="457200" lvl="0" indent="-381000" algn="l" rtl="0">
              <a:spcBef>
                <a:spcPts val="0"/>
              </a:spcBef>
              <a:spcAft>
                <a:spcPts val="0"/>
              </a:spcAft>
              <a:buSzPts val="2400"/>
              <a:buChar char="●"/>
            </a:pPr>
            <a:r>
              <a:rPr lang="en" sz="2400"/>
              <a:t>Environmental impacts on traits</a:t>
            </a:r>
            <a:endParaRPr sz="2400"/>
          </a:p>
        </p:txBody>
      </p:sp>
      <p:sp>
        <p:nvSpPr>
          <p:cNvPr id="149" name="Google Shape;149;p31"/>
          <p:cNvSpPr txBox="1">
            <a:spLocks noGrp="1"/>
          </p:cNvSpPr>
          <p:nvPr>
            <p:ph type="body" idx="2"/>
          </p:nvPr>
        </p:nvSpPr>
        <p:spPr>
          <a:xfrm>
            <a:off x="4697075" y="1329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a:solidFill>
                  <a:srgbClr val="93C47D"/>
                </a:solidFill>
              </a:rPr>
              <a:t>So let’s focus back on our plants passing traits from one generation to the next…</a:t>
            </a:r>
            <a:endParaRPr sz="2400">
              <a:solidFill>
                <a:srgbClr val="93C47D"/>
              </a:solidFill>
            </a:endParaRPr>
          </a:p>
        </p:txBody>
      </p:sp>
      <p:sp>
        <p:nvSpPr>
          <p:cNvPr id="150" name="Google Shape;150;p31"/>
          <p:cNvSpPr/>
          <p:nvPr/>
        </p:nvSpPr>
        <p:spPr>
          <a:xfrm>
            <a:off x="7942875" y="46224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10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400" b="1">
                <a:solidFill>
                  <a:srgbClr val="93C47D"/>
                </a:solidFill>
              </a:rPr>
              <a:t>What is a flower? </a:t>
            </a:r>
            <a:endParaRPr sz="2400" b="1">
              <a:solidFill>
                <a:srgbClr val="93C47D"/>
              </a:solidFill>
            </a:endParaRPr>
          </a:p>
          <a:p>
            <a:pPr marL="0" lvl="0" indent="0" algn="ctr" rtl="0">
              <a:lnSpc>
                <a:spcPct val="100000"/>
              </a:lnSpc>
              <a:spcBef>
                <a:spcPts val="0"/>
              </a:spcBef>
              <a:spcAft>
                <a:spcPts val="0"/>
              </a:spcAft>
              <a:buNone/>
            </a:pPr>
            <a:r>
              <a:rPr lang="en" sz="2400" b="1">
                <a:solidFill>
                  <a:srgbClr val="93C47D"/>
                </a:solidFill>
              </a:rPr>
              <a:t>Why do plants have flowers?</a:t>
            </a:r>
            <a:endParaRPr sz="2400" b="1">
              <a:solidFill>
                <a:srgbClr val="93C47D"/>
              </a:solidFill>
            </a:endParaRPr>
          </a:p>
          <a:p>
            <a:pPr marL="0" lvl="0" indent="0" algn="ctr" rtl="0">
              <a:lnSpc>
                <a:spcPct val="100000"/>
              </a:lnSpc>
              <a:spcBef>
                <a:spcPts val="0"/>
              </a:spcBef>
              <a:spcAft>
                <a:spcPts val="0"/>
              </a:spcAft>
              <a:buNone/>
            </a:pPr>
            <a:r>
              <a:rPr lang="en" sz="2400" b="1">
                <a:solidFill>
                  <a:srgbClr val="93C47D"/>
                </a:solidFill>
              </a:rPr>
              <a:t>What do flowers do?</a:t>
            </a:r>
            <a:endParaRPr sz="2400" b="1">
              <a:solidFill>
                <a:srgbClr val="93C47D"/>
              </a:solidFill>
            </a:endParaRPr>
          </a:p>
          <a:p>
            <a:pPr marL="0" lvl="0" indent="0" algn="ctr" rtl="0">
              <a:lnSpc>
                <a:spcPct val="100000"/>
              </a:lnSpc>
              <a:spcBef>
                <a:spcPts val="0"/>
              </a:spcBef>
              <a:spcAft>
                <a:spcPts val="0"/>
              </a:spcAft>
              <a:buNone/>
            </a:pPr>
            <a:r>
              <a:rPr lang="en" sz="2400" b="1">
                <a:solidFill>
                  <a:srgbClr val="93C47D"/>
                </a:solidFill>
              </a:rPr>
              <a:t>Why are they so colorful?</a:t>
            </a:r>
            <a:endParaRPr sz="2400" b="1">
              <a:solidFill>
                <a:srgbClr val="93C47D"/>
              </a:solidFill>
            </a:endParaRPr>
          </a:p>
          <a:p>
            <a:pPr marL="0" lvl="0" indent="0" algn="ctr" rtl="0">
              <a:lnSpc>
                <a:spcPct val="100000"/>
              </a:lnSpc>
              <a:spcBef>
                <a:spcPts val="0"/>
              </a:spcBef>
              <a:spcAft>
                <a:spcPts val="0"/>
              </a:spcAft>
              <a:buNone/>
            </a:pPr>
            <a:endParaRPr sz="2400">
              <a:solidFill>
                <a:schemeClr val="dk1"/>
              </a:solidFill>
            </a:endParaRPr>
          </a:p>
          <a:p>
            <a:pPr marL="0" lvl="0" indent="0" algn="ctr"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0" lvl="0" indent="0" algn="ctr" rtl="0">
              <a:lnSpc>
                <a:spcPct val="100000"/>
              </a:lnSpc>
              <a:spcBef>
                <a:spcPts val="0"/>
              </a:spcBef>
              <a:spcAft>
                <a:spcPts val="0"/>
              </a:spcAft>
              <a:buNone/>
            </a:pPr>
            <a:r>
              <a:rPr lang="en" sz="2400" b="1">
                <a:solidFill>
                  <a:srgbClr val="B16BAE"/>
                </a:solidFill>
              </a:rPr>
              <a:t>THINK - PAIR - SHARE</a:t>
            </a:r>
            <a:endParaRPr sz="2400" b="1">
              <a:solidFill>
                <a:srgbClr val="B16BAE"/>
              </a:solidFill>
            </a:endParaRPr>
          </a:p>
          <a:p>
            <a:pPr marL="0" lvl="0" indent="0" algn="ctr" rtl="0">
              <a:lnSpc>
                <a:spcPct val="100000"/>
              </a:lnSpc>
              <a:spcBef>
                <a:spcPts val="0"/>
              </a:spcBef>
              <a:spcAft>
                <a:spcPts val="0"/>
              </a:spcAft>
              <a:buNone/>
            </a:pPr>
            <a:endParaRPr sz="2400" b="1">
              <a:solidFill>
                <a:srgbClr val="B16BAE"/>
              </a:solidFill>
            </a:endParaRPr>
          </a:p>
          <a:p>
            <a:pPr marL="0" lvl="0" indent="0" algn="ctr" rtl="0">
              <a:lnSpc>
                <a:spcPct val="100000"/>
              </a:lnSpc>
              <a:spcBef>
                <a:spcPts val="0"/>
              </a:spcBef>
              <a:spcAft>
                <a:spcPts val="0"/>
              </a:spcAft>
              <a:buNone/>
            </a:pPr>
            <a:endParaRPr sz="2400" b="1">
              <a:solidFill>
                <a:srgbClr val="B16BAE"/>
              </a:solidFill>
            </a:endParaRPr>
          </a:p>
          <a:p>
            <a:pPr marL="0" lvl="0" indent="0" algn="ctr" rtl="0">
              <a:lnSpc>
                <a:spcPct val="100000"/>
              </a:lnSpc>
              <a:spcBef>
                <a:spcPts val="0"/>
              </a:spcBef>
              <a:spcAft>
                <a:spcPts val="0"/>
              </a:spcAft>
              <a:buNone/>
            </a:pPr>
            <a:endParaRPr sz="2400" b="1">
              <a:solidFill>
                <a:srgbClr val="B16BAE"/>
              </a:solidFill>
            </a:endParaRPr>
          </a:p>
        </p:txBody>
      </p:sp>
      <p:sp>
        <p:nvSpPr>
          <p:cNvPr id="156" name="Google Shape;15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rgbClr val="B16BAE"/>
                </a:solidFill>
              </a:rPr>
              <a:t>Let’s focus in on the flower…</a:t>
            </a:r>
            <a:endParaRPr b="1">
              <a:solidFill>
                <a:srgbClr val="B16BAE"/>
              </a:solidFill>
            </a:endParaRPr>
          </a:p>
        </p:txBody>
      </p:sp>
      <p:sp>
        <p:nvSpPr>
          <p:cNvPr id="157" name="Google Shape;157;p32"/>
          <p:cNvSpPr txBox="1">
            <a:spLocks noGrp="1"/>
          </p:cNvSpPr>
          <p:nvPr>
            <p:ph type="body" idx="2"/>
          </p:nvPr>
        </p:nvSpPr>
        <p:spPr>
          <a:xfrm>
            <a:off x="4900767" y="445025"/>
            <a:ext cx="3999900" cy="2162086"/>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1100"/>
              <a:buFont typeface="Arial"/>
              <a:buNone/>
            </a:pPr>
            <a:endParaRPr sz="2377" b="1" dirty="0">
              <a:solidFill>
                <a:srgbClr val="B16BAE"/>
              </a:solidFill>
            </a:endParaRPr>
          </a:p>
          <a:p>
            <a:pPr marL="0" lvl="0" indent="0" algn="ctr" rtl="0">
              <a:lnSpc>
                <a:spcPct val="100000"/>
              </a:lnSpc>
              <a:spcBef>
                <a:spcPts val="0"/>
              </a:spcBef>
              <a:spcAft>
                <a:spcPts val="0"/>
              </a:spcAft>
              <a:buClr>
                <a:schemeClr val="dk1"/>
              </a:buClr>
              <a:buSzPts val="1100"/>
              <a:buFont typeface="Arial"/>
              <a:buNone/>
            </a:pPr>
            <a:endParaRPr sz="2377" b="1" dirty="0">
              <a:solidFill>
                <a:srgbClr val="B16BAE"/>
              </a:solidFill>
            </a:endParaRPr>
          </a:p>
          <a:p>
            <a:pPr marL="0" lvl="0" indent="0" algn="ctr" rtl="0">
              <a:lnSpc>
                <a:spcPct val="100000"/>
              </a:lnSpc>
              <a:spcBef>
                <a:spcPts val="0"/>
              </a:spcBef>
              <a:spcAft>
                <a:spcPts val="0"/>
              </a:spcAft>
              <a:buClr>
                <a:schemeClr val="dk1"/>
              </a:buClr>
              <a:buSzPts val="1100"/>
              <a:buFont typeface="Arial"/>
              <a:buNone/>
            </a:pPr>
            <a:r>
              <a:rPr lang="en" sz="2377" b="1" u="sng" dirty="0">
                <a:solidFill>
                  <a:schemeClr val="hlink"/>
                </a:solidFill>
                <a:hlinkClick r:id="rId4"/>
              </a:rPr>
              <a:t>Science Sauce Flower Dissection</a:t>
            </a:r>
            <a:endParaRPr sz="2377" b="1" dirty="0">
              <a:solidFill>
                <a:srgbClr val="B16BAE"/>
              </a:solidFill>
            </a:endParaRPr>
          </a:p>
          <a:p>
            <a:pPr marL="0" lvl="0" indent="0" algn="l" rtl="0">
              <a:spcBef>
                <a:spcPts val="0"/>
              </a:spcBef>
              <a:spcAft>
                <a:spcPts val="1200"/>
              </a:spcAft>
              <a:buNone/>
            </a:pPr>
            <a:endParaRPr dirty="0"/>
          </a:p>
        </p:txBody>
      </p:sp>
      <p:sp>
        <p:nvSpPr>
          <p:cNvPr id="158" name="Google Shape;158;p32"/>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493WeySyf-8"/>
          <p:cNvPicPr>
            <a:picLocks noRot="1" noChangeAspect="1"/>
          </p:cNvPicPr>
          <p:nvPr>
            <a:videoFile r:link="rId1"/>
          </p:nvPr>
        </p:nvPicPr>
        <p:blipFill>
          <a:blip r:embed="rId5"/>
          <a:stretch>
            <a:fillRect/>
          </a:stretch>
        </p:blipFill>
        <p:spPr>
          <a:xfrm>
            <a:off x="4413903" y="2392203"/>
            <a:ext cx="4572000" cy="25717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8823"/>
              <a:buFont typeface="Arial"/>
              <a:buNone/>
            </a:pPr>
            <a:r>
              <a:rPr lang="en" sz="2833" b="1">
                <a:solidFill>
                  <a:srgbClr val="B16BAE"/>
                </a:solidFill>
              </a:rPr>
              <a:t>1. Take the top open flower of the first plant and carefully remove it with a forceps.</a:t>
            </a:r>
            <a:endParaRPr sz="2833" b="1">
              <a:solidFill>
                <a:srgbClr val="B16BAE"/>
              </a:solidFill>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highlight>
                <a:schemeClr val="lt1"/>
              </a:highlight>
            </a:endParaRPr>
          </a:p>
        </p:txBody>
      </p:sp>
      <p:sp>
        <p:nvSpPr>
          <p:cNvPr id="164" name="Google Shape;16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800">
              <a:solidFill>
                <a:schemeClr val="dk1"/>
              </a:solidFill>
            </a:endParaRPr>
          </a:p>
        </p:txBody>
      </p:sp>
      <p:sp>
        <p:nvSpPr>
          <p:cNvPr id="165" name="Google Shape;165;p33"/>
          <p:cNvSpPr txBox="1"/>
          <p:nvPr/>
        </p:nvSpPr>
        <p:spPr>
          <a:xfrm>
            <a:off x="227875" y="1976850"/>
            <a:ext cx="2730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t>BRASSICA</a:t>
            </a:r>
            <a:endParaRPr sz="2700" b="1"/>
          </a:p>
          <a:p>
            <a:pPr marL="0" lvl="0" indent="0" algn="l" rtl="0">
              <a:spcBef>
                <a:spcPts val="0"/>
              </a:spcBef>
              <a:spcAft>
                <a:spcPts val="0"/>
              </a:spcAft>
              <a:buNone/>
            </a:pPr>
            <a:r>
              <a:rPr lang="en" sz="1600" b="1"/>
              <a:t>(Wisconsin Fast Plants)</a:t>
            </a:r>
            <a:r>
              <a:rPr lang="en" sz="2700" b="1"/>
              <a:t> </a:t>
            </a:r>
            <a:endParaRPr sz="2700" b="1"/>
          </a:p>
        </p:txBody>
      </p:sp>
      <p:pic>
        <p:nvPicPr>
          <p:cNvPr id="166" name="Google Shape;166;p33"/>
          <p:cNvPicPr preferRelativeResize="0"/>
          <p:nvPr/>
        </p:nvPicPr>
        <p:blipFill rotWithShape="1">
          <a:blip r:embed="rId3">
            <a:alphaModFix/>
          </a:blip>
          <a:srcRect b="4021"/>
          <a:stretch/>
        </p:blipFill>
        <p:spPr>
          <a:xfrm>
            <a:off x="2634225" y="1307150"/>
            <a:ext cx="6062725" cy="3416400"/>
          </a:xfrm>
          <a:prstGeom prst="rect">
            <a:avLst/>
          </a:prstGeom>
          <a:noFill/>
          <a:ln>
            <a:noFill/>
          </a:ln>
        </p:spPr>
      </p:pic>
      <p:sp>
        <p:nvSpPr>
          <p:cNvPr id="167" name="Google Shape;167;p33"/>
          <p:cNvSpPr/>
          <p:nvPr/>
        </p:nvSpPr>
        <p:spPr>
          <a:xfrm>
            <a:off x="8019075" y="46986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4"/>
          <p:cNvSpPr txBox="1">
            <a:spLocks noGrp="1"/>
          </p:cNvSpPr>
          <p:nvPr>
            <p:ph type="title"/>
          </p:nvPr>
        </p:nvSpPr>
        <p:spPr>
          <a:xfrm>
            <a:off x="237900" y="49375"/>
            <a:ext cx="87468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500" b="1">
                <a:solidFill>
                  <a:srgbClr val="B16BAE"/>
                </a:solidFill>
              </a:rPr>
              <a:t>2. Using the drawing of “Brassica Flower Parts,” compare your flower to the drawing. </a:t>
            </a:r>
            <a:endParaRPr sz="2500" b="1">
              <a:solidFill>
                <a:srgbClr val="B16BAE"/>
              </a:solidFill>
            </a:endParaRPr>
          </a:p>
        </p:txBody>
      </p:sp>
      <p:sp>
        <p:nvSpPr>
          <p:cNvPr id="173" name="Google Shape;173;p34"/>
          <p:cNvSpPr txBox="1">
            <a:spLocks noGrp="1"/>
          </p:cNvSpPr>
          <p:nvPr>
            <p:ph type="body" idx="1"/>
          </p:nvPr>
        </p:nvSpPr>
        <p:spPr>
          <a:xfrm>
            <a:off x="314100" y="913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solidFill>
                  <a:schemeClr val="dk1"/>
                </a:solidFill>
              </a:rPr>
              <a:t>3. Work with a partner to draw and label the parts of the flower on your Lab Sheet. </a:t>
            </a:r>
            <a:endParaRPr b="1"/>
          </a:p>
        </p:txBody>
      </p:sp>
      <p:graphicFrame>
        <p:nvGraphicFramePr>
          <p:cNvPr id="174" name="Google Shape;174;p34"/>
          <p:cNvGraphicFramePr/>
          <p:nvPr/>
        </p:nvGraphicFramePr>
        <p:xfrm>
          <a:off x="1454850" y="1285200"/>
          <a:ext cx="7087125" cy="3651250"/>
        </p:xfrm>
        <a:graphic>
          <a:graphicData uri="http://schemas.openxmlformats.org/drawingml/2006/table">
            <a:tbl>
              <a:tblPr>
                <a:noFill/>
                <a:tableStyleId>{329003F8-9CED-4EC1-9246-5E31F20DA856}</a:tableStyleId>
              </a:tblPr>
              <a:tblGrid>
                <a:gridCol w="3199000">
                  <a:extLst>
                    <a:ext uri="{9D8B030D-6E8A-4147-A177-3AD203B41FA5}">
                      <a16:colId xmlns:a16="http://schemas.microsoft.com/office/drawing/2014/main" val="20000"/>
                    </a:ext>
                  </a:extLst>
                </a:gridCol>
                <a:gridCol w="3888125">
                  <a:extLst>
                    <a:ext uri="{9D8B030D-6E8A-4147-A177-3AD203B41FA5}">
                      <a16:colId xmlns:a16="http://schemas.microsoft.com/office/drawing/2014/main" val="20001"/>
                    </a:ext>
                  </a:extLst>
                </a:gridCol>
              </a:tblGrid>
              <a:tr h="713725">
                <a:tc>
                  <a:txBody>
                    <a:bodyPr/>
                    <a:lstStyle/>
                    <a:p>
                      <a:pPr marL="0" lvl="0" indent="0" algn="l" rtl="0">
                        <a:spcBef>
                          <a:spcPts val="0"/>
                        </a:spcBef>
                        <a:spcAft>
                          <a:spcPts val="0"/>
                        </a:spcAft>
                        <a:buNone/>
                      </a:pPr>
                      <a:r>
                        <a:rPr lang="en" sz="1600" b="1"/>
                        <a:t>Flower Parts to Include in Drawing</a:t>
                      </a:r>
                      <a:endParaRPr sz="1600" b="1"/>
                    </a:p>
                  </a:txBody>
                  <a:tcPr marL="63500" marR="63500" marT="63500" marB="63500"/>
                </a:tc>
                <a:tc>
                  <a:txBody>
                    <a:bodyPr/>
                    <a:lstStyle/>
                    <a:p>
                      <a:pPr marL="0" lvl="0" indent="0" algn="l" rtl="0">
                        <a:spcBef>
                          <a:spcPts val="0"/>
                        </a:spcBef>
                        <a:spcAft>
                          <a:spcPts val="0"/>
                        </a:spcAft>
                        <a:buNone/>
                      </a:pPr>
                      <a:r>
                        <a:rPr lang="en" sz="1600" b="1"/>
                        <a:t>  My Drawing of My Flower</a:t>
                      </a:r>
                      <a:endParaRPr sz="1600" b="1"/>
                    </a:p>
                  </a:txBody>
                  <a:tcPr marL="63500" marR="63500" marT="63500" marB="63500"/>
                </a:tc>
                <a:extLst>
                  <a:ext uri="{0D108BD9-81ED-4DB2-BD59-A6C34878D82A}">
                    <a16:rowId xmlns:a16="http://schemas.microsoft.com/office/drawing/2014/main" val="10000"/>
                  </a:ext>
                </a:extLst>
              </a:tr>
              <a:tr h="2937525">
                <a:tc>
                  <a:txBody>
                    <a:bodyPr/>
                    <a:lstStyle/>
                    <a:p>
                      <a:pPr marL="457200" lvl="0" indent="-330200" algn="l" rtl="0">
                        <a:spcBef>
                          <a:spcPts val="0"/>
                        </a:spcBef>
                        <a:spcAft>
                          <a:spcPts val="0"/>
                        </a:spcAft>
                        <a:buSzPts val="1600"/>
                        <a:buChar char="●"/>
                      </a:pPr>
                      <a:r>
                        <a:rPr lang="en" sz="1600" b="1"/>
                        <a:t>Stamen - with anther &amp; filament identified</a:t>
                      </a:r>
                      <a:endParaRPr sz="1600" b="1"/>
                    </a:p>
                    <a:p>
                      <a:pPr marL="457200" lvl="0" indent="-330200" algn="l" rtl="0">
                        <a:spcBef>
                          <a:spcPts val="0"/>
                        </a:spcBef>
                        <a:spcAft>
                          <a:spcPts val="0"/>
                        </a:spcAft>
                        <a:buSzPts val="1600"/>
                        <a:buChar char="●"/>
                      </a:pPr>
                      <a:r>
                        <a:rPr lang="en" sz="1600" b="1"/>
                        <a:t>Pistil - with stigma, style, carpel identified</a:t>
                      </a:r>
                      <a:endParaRPr sz="1600" b="1"/>
                    </a:p>
                    <a:p>
                      <a:pPr marL="457200" lvl="0" indent="-330200" algn="l" rtl="0">
                        <a:spcBef>
                          <a:spcPts val="0"/>
                        </a:spcBef>
                        <a:spcAft>
                          <a:spcPts val="0"/>
                        </a:spcAft>
                        <a:buSzPts val="1600"/>
                        <a:buChar char="●"/>
                      </a:pPr>
                      <a:r>
                        <a:rPr lang="en" sz="1600" b="1"/>
                        <a:t>Petal</a:t>
                      </a:r>
                      <a:endParaRPr sz="1600" b="1"/>
                    </a:p>
                    <a:p>
                      <a:pPr marL="457200" lvl="0" indent="-311150" algn="l" rtl="0">
                        <a:spcBef>
                          <a:spcPts val="0"/>
                        </a:spcBef>
                        <a:spcAft>
                          <a:spcPts val="0"/>
                        </a:spcAft>
                        <a:buSzPts val="1300"/>
                        <a:buChar char="●"/>
                      </a:pPr>
                      <a:r>
                        <a:rPr lang="en" sz="1600" b="1"/>
                        <a:t>Sepa</a:t>
                      </a:r>
                      <a:r>
                        <a:rPr lang="en" sz="1800" b="1"/>
                        <a:t>l</a:t>
                      </a:r>
                      <a:endParaRPr sz="1100"/>
                    </a:p>
                  </a:txBody>
                  <a:tcPr marL="63500" marR="63500" marT="63500" marB="63500"/>
                </a:tc>
                <a:tc>
                  <a:txBody>
                    <a:bodyPr/>
                    <a:lstStyle/>
                    <a:p>
                      <a:pPr marL="0" lvl="0" indent="0" algn="l" rtl="0">
                        <a:spcBef>
                          <a:spcPts val="0"/>
                        </a:spcBef>
                        <a:spcAft>
                          <a:spcPts val="0"/>
                        </a:spcAft>
                        <a:buNone/>
                      </a:pPr>
                      <a:endParaRPr/>
                    </a:p>
                  </a:txBody>
                  <a:tcPr marL="63500" marR="63500" marT="63500" marB="63500"/>
                </a:tc>
                <a:extLst>
                  <a:ext uri="{0D108BD9-81ED-4DB2-BD59-A6C34878D82A}">
                    <a16:rowId xmlns:a16="http://schemas.microsoft.com/office/drawing/2014/main" val="10001"/>
                  </a:ext>
                </a:extLst>
              </a:tr>
            </a:tbl>
          </a:graphicData>
        </a:graphic>
      </p:graphicFrame>
      <p:sp>
        <p:nvSpPr>
          <p:cNvPr id="175" name="Google Shape;175;p34"/>
          <p:cNvSpPr/>
          <p:nvPr/>
        </p:nvSpPr>
        <p:spPr>
          <a:xfrm>
            <a:off x="7866675" y="4622400"/>
            <a:ext cx="336300" cy="2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66F8C56C-2660-4A2B-93E1-91477675E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8735a5-7f4d-4aa9-af8d-8b071334ac61"/>
    <ds:schemaRef ds:uri="52f680d6-3168-4f20-ac6e-dac37dcc4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CB93FF-5CBD-4D19-A79A-476C858D87C5}">
  <ds:schemaRefs>
    <ds:schemaRef ds:uri="http://schemas.microsoft.com/sharepoint/v3/contenttype/forms"/>
  </ds:schemaRefs>
</ds:datastoreItem>
</file>

<file path=customXml/itemProps3.xml><?xml version="1.0" encoding="utf-8"?>
<ds:datastoreItem xmlns:ds="http://schemas.openxmlformats.org/officeDocument/2006/customXml" ds:itemID="{E9E625D6-0919-4AF1-A955-2B5ACD67D5E4}">
  <ds:schemaRefs>
    <ds:schemaRef ds:uri="http://schemas.microsoft.com/office/2006/documentManagement/types"/>
    <ds:schemaRef ds:uri="52f680d6-3168-4f20-ac6e-dac37dcc420e"/>
    <ds:schemaRef ds:uri="738735a5-7f4d-4aa9-af8d-8b071334ac61"/>
    <ds:schemaRef ds:uri="http://schemas.microsoft.com/office/2006/metadata/properties"/>
    <ds:schemaRef ds:uri="http://purl.org/dc/term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148</TotalTime>
  <Words>4191</Words>
  <Application>Microsoft Office PowerPoint</Application>
  <PresentationFormat>On-screen Show (16:9)</PresentationFormat>
  <Paragraphs>261</Paragraphs>
  <Slides>47</Slides>
  <Notes>47</Notes>
  <HiddenSlides>0</HiddenSlides>
  <MMClips>6</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47</vt:i4>
      </vt:variant>
    </vt:vector>
  </HeadingPairs>
  <TitlesOfParts>
    <vt:vector size="50" baseType="lpstr">
      <vt:lpstr>Arial</vt:lpstr>
      <vt:lpstr>Simple Light</vt:lpstr>
      <vt:lpstr>Simple Light</vt:lpstr>
      <vt:lpstr>PowerPoint Presentation</vt:lpstr>
      <vt:lpstr>Engage </vt:lpstr>
      <vt:lpstr>Share with a neighbor</vt:lpstr>
      <vt:lpstr>ENGAGE - PROBE  Beatrice and her friends were discussing why  today’s tepary beans look so different from the ancient, wild beans they are related to. The ancient, wild beans pictured at the top grew from 0 BCE to over 100 years ago - pre- Industrial Revolution. These were their ideas:</vt:lpstr>
      <vt:lpstr>Explore 1 Let’s see how our seedlings are doing with their different light exposures </vt:lpstr>
      <vt:lpstr>So we have explored:</vt:lpstr>
      <vt:lpstr>Let’s focus in on the flower…</vt:lpstr>
      <vt:lpstr>1. Take the top open flower of the first plant and carefully remove it with a forceps.  </vt:lpstr>
      <vt:lpstr>2. Using the drawing of “Brassica Flower Parts,” compare your flower to the drawing. </vt:lpstr>
      <vt:lpstr>PowerPoint Presentation</vt:lpstr>
      <vt:lpstr>9</vt:lpstr>
      <vt:lpstr>Can you identify?:</vt:lpstr>
      <vt:lpstr>So let’s revisit our questions…</vt:lpstr>
      <vt:lpstr>And why do bees go to flowers?  Talk with your group…</vt:lpstr>
      <vt:lpstr> Explain   How do plants pass on traits???? How does their DNA get from one plant to another???? </vt:lpstr>
      <vt:lpstr> Explain   How do plants pass on traits???? How does their DNA get from one plant to another???? </vt:lpstr>
      <vt:lpstr>Let’s take a closer look at what happens to the pollen grains</vt:lpstr>
      <vt:lpstr>Now we know: Organisms look like their parents due to inherited traits</vt:lpstr>
      <vt:lpstr>One reason we have to know species…</vt:lpstr>
      <vt:lpstr>Biodiversity</vt:lpstr>
      <vt:lpstr>We also need to know what species are out there in order to prevent extinction!!! We need to know species’ numbers.</vt:lpstr>
      <vt:lpstr>But how do scientists determine species other than traits since traits can vary so much within a species???</vt:lpstr>
      <vt:lpstr>Ever heard of the Tucson Bee Collaborative?</vt:lpstr>
      <vt:lpstr>PowerPoint Presentation</vt:lpstr>
      <vt:lpstr>Tucson Bee Collaborative </vt:lpstr>
      <vt:lpstr>PowerPoint Presentation</vt:lpstr>
      <vt:lpstr>College and high school students help identify species through DNA Barcoding</vt:lpstr>
      <vt:lpstr>Consider the following the next time you see a bee..</vt:lpstr>
      <vt:lpstr>Taking a closer look </vt:lpstr>
      <vt:lpstr>Do you see the pollen baskets?</vt:lpstr>
      <vt:lpstr>PowerPoint Presentation</vt:lpstr>
      <vt:lpstr>PowerPoint Presentation</vt:lpstr>
      <vt:lpstr>Explore 2</vt:lpstr>
      <vt:lpstr>Your Turn!!! Time to be a matchmaker…</vt:lpstr>
      <vt:lpstr>Choose 2 plants you want to “set up” </vt:lpstr>
      <vt:lpstr>Since we don’t have bees to help us, how will we transfer the pollen?</vt:lpstr>
      <vt:lpstr>Some tools humans could use</vt:lpstr>
      <vt:lpstr>We will use Bee Sticks to manually pollinate!</vt:lpstr>
      <vt:lpstr>Appreciating the real thing…</vt:lpstr>
      <vt:lpstr>Elaborate</vt:lpstr>
      <vt:lpstr>What pollinators are out there in the Sonoran Desert?</vt:lpstr>
      <vt:lpstr>Other forces that move pollen… </vt:lpstr>
      <vt:lpstr>EVALUATE Let’s watch the video again</vt:lpstr>
      <vt:lpstr>Let’s Revisit: Beatrice and her friends were discussing why  today’s tepary beans look so different from the ancient, wild beans they are related to. The ancient, wild beans pictured at the top grew from 0 BCE to over 100 years ago - pre- Industrial Revolution. These were their ideas:</vt:lpstr>
      <vt:lpstr>Look at your handout</vt:lpstr>
      <vt:lpstr>Final Evaluation</vt:lpstr>
      <vt:lpstr>Hints: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16</cp:revision>
  <dcterms:modified xsi:type="dcterms:W3CDTF">2024-10-04T00:28:29Z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0x010100FAFAEEB63953B14FAD7AF534009B1224</vt:lpwstr>
  </property>
  <property fmtid="{D5CDD505-2E9C-101B-9397-08002B2CF9AE}" pid="3" name="_MarkAsFinal">
    <vt:bool>true</vt:bool>
  </property>
  <property fmtid="{D5CDD505-2E9C-101B-9397-08002B2CF9AE}" pid="4" name="MediaServiceImageTags">
    <vt:lpwstr/>
  </property>
</Properties>
</file>